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90" r:id="rId2"/>
    <p:sldId id="292" r:id="rId3"/>
    <p:sldId id="257" r:id="rId4"/>
    <p:sldId id="289" r:id="rId5"/>
    <p:sldId id="271" r:id="rId6"/>
    <p:sldId id="285" r:id="rId7"/>
    <p:sldId id="286" r:id="rId8"/>
    <p:sldId id="287" r:id="rId9"/>
    <p:sldId id="272" r:id="rId10"/>
    <p:sldId id="313" r:id="rId11"/>
    <p:sldId id="264" r:id="rId12"/>
    <p:sldId id="291" r:id="rId13"/>
    <p:sldId id="265" r:id="rId14"/>
    <p:sldId id="284" r:id="rId15"/>
    <p:sldId id="266" r:id="rId16"/>
    <p:sldId id="259" r:id="rId17"/>
    <p:sldId id="293" r:id="rId18"/>
    <p:sldId id="295" r:id="rId19"/>
    <p:sldId id="296" r:id="rId20"/>
    <p:sldId id="297" r:id="rId21"/>
    <p:sldId id="298" r:id="rId22"/>
    <p:sldId id="299" r:id="rId23"/>
    <p:sldId id="300" r:id="rId24"/>
    <p:sldId id="301" r:id="rId25"/>
    <p:sldId id="305" r:id="rId26"/>
    <p:sldId id="306" r:id="rId27"/>
    <p:sldId id="307" r:id="rId28"/>
    <p:sldId id="308" r:id="rId29"/>
    <p:sldId id="302" r:id="rId30"/>
    <p:sldId id="315" r:id="rId31"/>
    <p:sldId id="316" r:id="rId32"/>
    <p:sldId id="317" r:id="rId33"/>
    <p:sldId id="318" r:id="rId34"/>
    <p:sldId id="319" r:id="rId35"/>
    <p:sldId id="320" r:id="rId36"/>
    <p:sldId id="321" r:id="rId37"/>
    <p:sldId id="322" r:id="rId38"/>
    <p:sldId id="303" r:id="rId39"/>
    <p:sldId id="309" r:id="rId40"/>
    <p:sldId id="310" r:id="rId41"/>
    <p:sldId id="311" r:id="rId42"/>
    <p:sldId id="304" r:id="rId43"/>
    <p:sldId id="270" r:id="rId44"/>
    <p:sldId id="267" r:id="rId45"/>
    <p:sldId id="261" r:id="rId46"/>
    <p:sldId id="269" r:id="rId47"/>
    <p:sldId id="277" r:id="rId48"/>
    <p:sldId id="281" r:id="rId49"/>
    <p:sldId id="314" r:id="rId50"/>
    <p:sldId id="312" r:id="rId51"/>
    <p:sldId id="28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8">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4" autoAdjust="0"/>
    <p:restoredTop sz="94660"/>
  </p:normalViewPr>
  <p:slideViewPr>
    <p:cSldViewPr snapToGrid="0">
      <p:cViewPr varScale="1">
        <p:scale>
          <a:sx n="114" d="100"/>
          <a:sy n="114" d="100"/>
        </p:scale>
        <p:origin x="280" y="168"/>
      </p:cViewPr>
      <p:guideLst>
        <p:guide pos="3888"/>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F18A7-5D0D-425F-ABF1-4D2CBDBEDADA}"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E09E4-E13A-4E58-8C97-0EBF747FFAD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E09E4-E13A-4E58-8C97-0EBF747FFADC}" type="slidenum">
              <a:rPr lang="en-US" smtClean="0"/>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E09E4-E13A-4E58-8C97-0EBF747FFADC}" type="slidenum">
              <a:rPr lang="en-US" smtClean="0"/>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E09E4-E13A-4E58-8C97-0EBF747FFADC}"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3EFADA-5439-4139-AEC9-30348BAC16C7}" type="datetimeFigureOut">
              <a:rPr lang="en-US" smtClean="0"/>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3EFADA-5439-4139-AEC9-30348BAC16C7}" type="datetimeFigureOut">
              <a:rPr lang="en-US" smtClean="0"/>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3EFADA-5439-4139-AEC9-30348BAC16C7}" type="datetimeFigureOut">
              <a:rPr lang="en-US" smtClean="0"/>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3EFADA-5439-4139-AEC9-30348BAC16C7}" type="datetimeFigureOut">
              <a:rPr lang="en-US" smtClean="0"/>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3EFADA-5439-4139-AEC9-30348BAC16C7}" type="datetimeFigureOut">
              <a:rPr lang="en-US" smtClean="0"/>
              <a:t>11/16/23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3EFADA-5439-4139-AEC9-30348BAC16C7}" type="datetimeFigureOut">
              <a:rPr lang="en-US" smtClean="0"/>
              <a:t>11/16/23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3EFADA-5439-4139-AEC9-30348BAC16C7}" type="datetimeFigureOut">
              <a:rPr lang="en-US" smtClean="0"/>
              <a:t>11/16/23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3EFADA-5439-4139-AEC9-30348BAC16C7}" type="datetimeFigureOut">
              <a:rPr lang="en-US" smtClean="0"/>
              <a:t>11/16/23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3EFADA-5439-4139-AEC9-30348BAC16C7}" type="datetimeFigureOut">
              <a:rPr lang="en-US" smtClean="0"/>
              <a:t>11/16/23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3EFADA-5439-4139-AEC9-30348BAC16C7}" type="datetimeFigureOut">
              <a:rPr lang="en-US" smtClean="0"/>
              <a:t>11/16/23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3EFADA-5439-4139-AEC9-30348BAC16C7}" type="datetimeFigureOut">
              <a:rPr lang="en-US" smtClean="0"/>
              <a:t>11/16/23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C508F-69A5-4F19-9CBC-6125B839AD0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EFADA-5439-4139-AEC9-30348BAC16C7}" type="datetimeFigureOut">
              <a:rPr lang="en-US" smtClean="0"/>
              <a:t>11/16/23</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C508F-69A5-4F19-9CBC-6125B839AD0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016/j.maturitas.2018.04.01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109/iembs.2005.1616161" TargetMode="External"/><Relationship Id="rId2" Type="http://schemas.openxmlformats.org/officeDocument/2006/relationships/hyperlink" Target="https://www.researchgate.net/figure/The-Sensium-monitor-an-example-of-the-digital-patch-form-factor_fig4_33868650" TargetMode="External"/><Relationship Id="rId1" Type="http://schemas.openxmlformats.org/officeDocument/2006/relationships/slideLayout" Target="../slideLayouts/slideLayout2.xml"/><Relationship Id="rId4" Type="http://schemas.openxmlformats.org/officeDocument/2006/relationships/hyperlink" Target="https://www.pcmag.com/reviews/basis-pea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eudl.eu/pdf/10.4108/ICST.PERVASIVEHEALTH2010.899" TargetMode="External"/><Relationship Id="rId2" Type="http://schemas.openxmlformats.org/officeDocument/2006/relationships/hyperlink" Target="https://doi.org/10.1016/j.maturitas.2018.04.012" TargetMode="External"/><Relationship Id="rId1" Type="http://schemas.openxmlformats.org/officeDocument/2006/relationships/slideLayout" Target="../slideLayouts/slideLayout2.xml"/><Relationship Id="rId5" Type="http://schemas.openxmlformats.org/officeDocument/2006/relationships/hyperlink" Target="https://doi.org/10.1002/adma.201504366" TargetMode="External"/><Relationship Id="rId4" Type="http://schemas.openxmlformats.org/officeDocument/2006/relationships/hyperlink" Target="https://www.medgadget.com/2014/10/sensotrack-fitness-wearable-tracks-activity-from-your-ears-interview.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valencell.com/press/valencell-expands-worlds-first-calibration-free-cuffless-blood-pressure-monitoring-system-to-the-finger-and-wrist/" TargetMode="External"/><Relationship Id="rId2" Type="http://schemas.openxmlformats.org/officeDocument/2006/relationships/hyperlink" Target="https://www.medgadget.com/2012/08/visi-mobile-system-for-real-time-wireless-in-hospital-vital-signs-monitoring-video.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2/adma.201504366"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118" y="3388850"/>
            <a:ext cx="11697320" cy="1077218"/>
          </a:xfrm>
          <a:prstGeom prst="rect">
            <a:avLst/>
          </a:prstGeom>
          <a:noFill/>
        </p:spPr>
        <p:txBody>
          <a:bodyPr wrap="square" rtlCol="0">
            <a:spAutoFit/>
          </a:bodyPr>
          <a:lstStyle/>
          <a:p>
            <a:r>
              <a:rPr lang="en-US" sz="32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MONITORING OXYGEN SATURATION (Sp02) AND HEART RATE VITAL SIGNS USING FITBIT </a:t>
            </a:r>
            <a:r>
              <a:rPr lang="en-US" sz="3200" b="1" dirty="0">
                <a:ln w="9525">
                  <a:solidFill>
                    <a:schemeClr val="tx1">
                      <a:lumMod val="65000"/>
                      <a:lumOff val="35000"/>
                    </a:schemeClr>
                  </a:solidFill>
                  <a:prstDash val="solid"/>
                </a:ln>
                <a:effectLst>
                  <a:outerShdw blurRad="12700" dist="38100" dir="2700000" algn="tl" rotWithShape="0">
                    <a:schemeClr val="bg1">
                      <a:lumMod val="50000"/>
                    </a:schemeClr>
                  </a:outerShdw>
                </a:effectLst>
                <a:highlight>
                  <a:srgbClr val="00FF00"/>
                </a:highlight>
                <a:latin typeface="Tw Cen MT Condensed" panose="020B0606020104020203" pitchFamily="34" charset="0"/>
                <a:cs typeface="Times New Roman" panose="02020603050405020304" pitchFamily="18" charset="0"/>
              </a:rPr>
              <a:t>VERSA</a:t>
            </a:r>
            <a:r>
              <a:rPr lang="en-US" sz="32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 2 AND XIAOMI </a:t>
            </a:r>
            <a:r>
              <a:rPr lang="en-US" sz="3200" b="1" dirty="0">
                <a:ln w="9525">
                  <a:solidFill>
                    <a:schemeClr val="tx1">
                      <a:lumMod val="65000"/>
                      <a:lumOff val="35000"/>
                    </a:schemeClr>
                  </a:solidFill>
                  <a:prstDash val="solid"/>
                </a:ln>
                <a:effectLst>
                  <a:outerShdw blurRad="12700" dist="38100" dir="2700000" algn="tl" rotWithShape="0">
                    <a:schemeClr val="bg1">
                      <a:lumMod val="50000"/>
                    </a:schemeClr>
                  </a:outerShdw>
                </a:effectLst>
                <a:highlight>
                  <a:srgbClr val="00FF00"/>
                </a:highlight>
                <a:latin typeface="Tw Cen MT Condensed" panose="020B0606020104020203" pitchFamily="34" charset="0"/>
                <a:cs typeface="Times New Roman" panose="02020603050405020304" pitchFamily="18" charset="0"/>
              </a:rPr>
              <a:t>MI</a:t>
            </a:r>
            <a:r>
              <a:rPr lang="en-US" sz="32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 BAND 6 WEARABLE DEVICES</a:t>
            </a:r>
            <a:endParaRPr lang="en-GB" sz="32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4642" y="209071"/>
            <a:ext cx="2282717" cy="1669736"/>
          </a:xfrm>
          <a:prstGeom prst="rect">
            <a:avLst/>
          </a:prstGeom>
        </p:spPr>
      </p:pic>
      <p:sp>
        <p:nvSpPr>
          <p:cNvPr id="4" name="Rectangle 3"/>
          <p:cNvSpPr/>
          <p:nvPr/>
        </p:nvSpPr>
        <p:spPr>
          <a:xfrm>
            <a:off x="3883108" y="1872803"/>
            <a:ext cx="4745338" cy="498663"/>
          </a:xfrm>
          <a:prstGeom prst="rect">
            <a:avLst/>
          </a:prstGeom>
        </p:spPr>
        <p:txBody>
          <a:bodyPr wrap="none">
            <a:spAutoFit/>
          </a:bodyPr>
          <a:lstStyle/>
          <a:p>
            <a:pPr>
              <a:lnSpc>
                <a:spcPct val="150000"/>
              </a:lnSpc>
            </a:pPr>
            <a:r>
              <a:rPr lang="en-US" sz="2000" dirty="0">
                <a:latin typeface="Times New Roman" panose="02020603050405020304" pitchFamily="18" charset="0"/>
                <a:cs typeface="Times New Roman" panose="02020603050405020304" pitchFamily="18" charset="0"/>
              </a:rPr>
              <a:t>SCHOOL OF ENGINEERING SCIENCES </a:t>
            </a:r>
          </a:p>
        </p:txBody>
      </p:sp>
      <p:sp>
        <p:nvSpPr>
          <p:cNvPr id="5" name="Rectangle 4"/>
          <p:cNvSpPr/>
          <p:nvPr/>
        </p:nvSpPr>
        <p:spPr>
          <a:xfrm>
            <a:off x="3355849" y="2403533"/>
            <a:ext cx="5799857" cy="498663"/>
          </a:xfrm>
          <a:prstGeom prst="rect">
            <a:avLst/>
          </a:prstGeom>
        </p:spPr>
        <p:txBody>
          <a:bodyPr wrap="none">
            <a:spAutoFit/>
          </a:bodyPr>
          <a:lstStyle/>
          <a:p>
            <a:pPr>
              <a:lnSpc>
                <a:spcPct val="150000"/>
              </a:lnSpc>
            </a:pPr>
            <a:r>
              <a:rPr lang="en-US" sz="2000" dirty="0">
                <a:latin typeface="Times New Roman" panose="02020603050405020304" pitchFamily="18" charset="0"/>
                <a:cs typeface="Times New Roman" panose="02020603050405020304" pitchFamily="18" charset="0"/>
              </a:rPr>
              <a:t>DEPARTMENT OF BIOMEDICAL ENGINEERING </a:t>
            </a:r>
          </a:p>
        </p:txBody>
      </p:sp>
      <p:sp>
        <p:nvSpPr>
          <p:cNvPr id="6" name="Rectangle 5"/>
          <p:cNvSpPr/>
          <p:nvPr/>
        </p:nvSpPr>
        <p:spPr>
          <a:xfrm>
            <a:off x="6692766" y="5552524"/>
            <a:ext cx="4489627" cy="923330"/>
          </a:xfrm>
          <a:prstGeom prst="rect">
            <a:avLst/>
          </a:prstGeom>
        </p:spPr>
        <p:txBody>
          <a:bodyPr wrap="none">
            <a:spAutoFit/>
          </a:bodyPr>
          <a:lstStyle/>
          <a:p>
            <a:pPr>
              <a:lnSpc>
                <a:spcPct val="150000"/>
              </a:lnSpc>
            </a:pPr>
            <a:r>
              <a:rPr lang="en-US" b="1" dirty="0">
                <a:latin typeface="Times New Roman" panose="02020603050405020304" pitchFamily="18" charset="0"/>
                <a:cs typeface="Times New Roman" panose="02020603050405020304" pitchFamily="18" charset="0"/>
              </a:rPr>
              <a:t>CO-SUPERVISOR: </a:t>
            </a:r>
            <a:r>
              <a:rPr lang="en-US" dirty="0">
                <a:latin typeface="Times New Roman" panose="02020603050405020304" pitchFamily="18" charset="0"/>
                <a:cs typeface="Times New Roman" panose="02020603050405020304" pitchFamily="18" charset="0"/>
              </a:rPr>
              <a:t>DR.GODFREY MILLS </a:t>
            </a:r>
            <a:endParaRPr lang="en-GB" dirty="0"/>
          </a:p>
          <a:p>
            <a:pPr>
              <a:lnSpc>
                <a:spcPct val="150000"/>
              </a:lnSpc>
            </a:pPr>
            <a:r>
              <a:rPr lang="en-US" dirty="0">
                <a:latin typeface="Times New Roman" panose="02020603050405020304" pitchFamily="18" charset="0"/>
                <a:cs typeface="Times New Roman" panose="02020603050405020304" pitchFamily="18" charset="0"/>
              </a:rPr>
              <a:t> </a:t>
            </a:r>
          </a:p>
        </p:txBody>
      </p:sp>
      <p:sp>
        <p:nvSpPr>
          <p:cNvPr id="8" name="Rectangle 7"/>
          <p:cNvSpPr/>
          <p:nvPr/>
        </p:nvSpPr>
        <p:spPr>
          <a:xfrm>
            <a:off x="377611" y="5641266"/>
            <a:ext cx="525130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SUPERVISOR</a:t>
            </a:r>
            <a:r>
              <a:rPr lang="en-US" dirty="0">
                <a:latin typeface="Times New Roman" panose="02020603050405020304" pitchFamily="18" charset="0"/>
                <a:cs typeface="Times New Roman" panose="02020603050405020304" pitchFamily="18" charset="0"/>
              </a:rPr>
              <a:t>: PROF. ELSIE EFFAH KAUFMANN</a:t>
            </a:r>
            <a:endParaRPr lang="en-GB" dirty="0"/>
          </a:p>
        </p:txBody>
      </p:sp>
      <p:sp>
        <p:nvSpPr>
          <p:cNvPr id="9" name="Rectangle 8"/>
          <p:cNvSpPr/>
          <p:nvPr/>
        </p:nvSpPr>
        <p:spPr>
          <a:xfrm>
            <a:off x="407118" y="6007007"/>
            <a:ext cx="522803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DEPARTMENT OF BIOMEDICAL ENGINEERING </a:t>
            </a:r>
            <a:endParaRPr lang="en-GB" dirty="0"/>
          </a:p>
        </p:txBody>
      </p:sp>
      <p:sp>
        <p:nvSpPr>
          <p:cNvPr id="10" name="Rectangle 9"/>
          <p:cNvSpPr/>
          <p:nvPr/>
        </p:nvSpPr>
        <p:spPr>
          <a:xfrm>
            <a:off x="6692766" y="6010598"/>
            <a:ext cx="504426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DEPARTMENT OF COMPUTER ENGINEERING </a:t>
            </a:r>
            <a:endParaRPr lang="en-GB" dirty="0"/>
          </a:p>
        </p:txBody>
      </p:sp>
      <p:sp>
        <p:nvSpPr>
          <p:cNvPr id="11" name="Rectangle 10"/>
          <p:cNvSpPr/>
          <p:nvPr/>
        </p:nvSpPr>
        <p:spPr>
          <a:xfrm>
            <a:off x="803189" y="4739476"/>
            <a:ext cx="10933843" cy="461665"/>
          </a:xfrm>
          <a:prstGeom prst="rect">
            <a:avLst/>
          </a:prstGeom>
        </p:spPr>
        <p:txBody>
          <a:bodyPr wrap="square">
            <a:spAutoFit/>
          </a:bodyPr>
          <a:lstStyle/>
          <a:p>
            <a:pPr algn="ctr"/>
            <a:r>
              <a:rPr lang="en-US" sz="2400" dirty="0">
                <a:cs typeface="Times New Roman" panose="02020603050405020304" pitchFamily="18" charset="0"/>
              </a:rPr>
              <a:t>Date: 12</a:t>
            </a:r>
            <a:r>
              <a:rPr lang="en-US" sz="2400" baseline="30000" dirty="0">
                <a:cs typeface="Times New Roman" panose="02020603050405020304" pitchFamily="18" charset="0"/>
              </a:rPr>
              <a:t>TH</a:t>
            </a:r>
            <a:r>
              <a:rPr lang="en-US" sz="2400" dirty="0">
                <a:cs typeface="Times New Roman" panose="02020603050405020304" pitchFamily="18" charset="0"/>
              </a:rPr>
              <a:t>  October, 2022</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48" y="117994"/>
            <a:ext cx="10515600" cy="709909"/>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EXISTING WORKS/BENCHMARKING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  </a:t>
            </a:r>
            <a:endParaRPr lang="en-US" dirty="0"/>
          </a:p>
        </p:txBody>
      </p:sp>
      <p:graphicFrame>
        <p:nvGraphicFramePr>
          <p:cNvPr id="4" name="Content Placeholder 3"/>
          <p:cNvGraphicFramePr>
            <a:graphicFrameLocks noGrp="1"/>
          </p:cNvGraphicFramePr>
          <p:nvPr>
            <p:ph idx="1"/>
          </p:nvPr>
        </p:nvGraphicFramePr>
        <p:xfrm>
          <a:off x="309563" y="828675"/>
          <a:ext cx="11515725" cy="5144581"/>
        </p:xfrm>
        <a:graphic>
          <a:graphicData uri="http://schemas.openxmlformats.org/drawingml/2006/table">
            <a:tbl>
              <a:tblPr firstRow="1" bandRow="1">
                <a:tableStyleId>{5C22544A-7EE6-4342-B048-85BDC9FD1C3A}</a:tableStyleId>
              </a:tblPr>
              <a:tblGrid>
                <a:gridCol w="3838575">
                  <a:extLst>
                    <a:ext uri="{9D8B030D-6E8A-4147-A177-3AD203B41FA5}">
                      <a16:colId xmlns:a16="http://schemas.microsoft.com/office/drawing/2014/main" val="20000"/>
                    </a:ext>
                  </a:extLst>
                </a:gridCol>
                <a:gridCol w="3838575">
                  <a:extLst>
                    <a:ext uri="{9D8B030D-6E8A-4147-A177-3AD203B41FA5}">
                      <a16:colId xmlns:a16="http://schemas.microsoft.com/office/drawing/2014/main" val="20001"/>
                    </a:ext>
                  </a:extLst>
                </a:gridCol>
                <a:gridCol w="3838575">
                  <a:extLst>
                    <a:ext uri="{9D8B030D-6E8A-4147-A177-3AD203B41FA5}">
                      <a16:colId xmlns:a16="http://schemas.microsoft.com/office/drawing/2014/main" val="20002"/>
                    </a:ext>
                  </a:extLst>
                </a:gridCol>
              </a:tblGrid>
              <a:tr h="481141">
                <a:tc>
                  <a:txBody>
                    <a:bodyPr/>
                    <a:lstStyle/>
                    <a:p>
                      <a:pPr algn="ctr"/>
                      <a:r>
                        <a:rPr lang="en-US" dirty="0"/>
                        <a:t>PARAMETER</a:t>
                      </a:r>
                      <a:r>
                        <a:rPr lang="en-US" baseline="0" dirty="0"/>
                        <a:t> </a:t>
                      </a:r>
                      <a:endParaRPr lang="en-US" dirty="0"/>
                    </a:p>
                  </a:txBody>
                  <a:tcPr/>
                </a:tc>
                <a:tc>
                  <a:txBody>
                    <a:bodyPr/>
                    <a:lstStyle/>
                    <a:p>
                      <a:pPr algn="ctr"/>
                      <a:r>
                        <a:rPr lang="en-US" dirty="0"/>
                        <a:t>DEVICE TYPE </a:t>
                      </a:r>
                    </a:p>
                  </a:txBody>
                  <a:tcPr/>
                </a:tc>
                <a:tc>
                  <a:txBody>
                    <a:bodyPr/>
                    <a:lstStyle/>
                    <a:p>
                      <a:pPr algn="ctr"/>
                      <a:r>
                        <a:rPr lang="en-US" dirty="0"/>
                        <a:t>DEVICE </a:t>
                      </a:r>
                    </a:p>
                  </a:txBody>
                  <a:tcPr/>
                </a:tc>
                <a:extLst>
                  <a:ext uri="{0D108BD9-81ED-4DB2-BD59-A6C34878D82A}">
                    <a16:rowId xmlns:a16="http://schemas.microsoft.com/office/drawing/2014/main" val="10000"/>
                  </a:ext>
                </a:extLst>
              </a:tr>
              <a:tr h="1668162">
                <a:tc>
                  <a:txBody>
                    <a:bodyPr/>
                    <a:lstStyle/>
                    <a:p>
                      <a:r>
                        <a:rPr lang="en-US" dirty="0"/>
                        <a:t>Heart rate </a:t>
                      </a:r>
                    </a:p>
                  </a:txBody>
                  <a:tcPr/>
                </a:tc>
                <a:tc>
                  <a:txBody>
                    <a:bodyPr/>
                    <a:lstStyle/>
                    <a:p>
                      <a:pPr algn="ctr"/>
                      <a:r>
                        <a:rPr lang="en-US" dirty="0"/>
                        <a:t>T-shirt</a:t>
                      </a:r>
                      <a:r>
                        <a:rPr lang="en-US" baseline="0" dirty="0"/>
                        <a:t> </a:t>
                      </a:r>
                      <a:endParaRPr lang="en-US" dirty="0"/>
                    </a:p>
                  </a:txBody>
                  <a:tcPr/>
                </a:tc>
                <a:tc>
                  <a:txBody>
                    <a:bodyPr/>
                    <a:lstStyle/>
                    <a:p>
                      <a:endParaRPr lang="en-US" dirty="0"/>
                    </a:p>
                    <a:p>
                      <a:endParaRPr lang="en-US" dirty="0"/>
                    </a:p>
                    <a:p>
                      <a:endParaRPr lang="en-US" dirty="0"/>
                    </a:p>
                    <a:p>
                      <a:endParaRPr lang="en-US" dirty="0"/>
                    </a:p>
                    <a:p>
                      <a:endParaRPr lang="en-US" dirty="0"/>
                    </a:p>
                    <a:p>
                      <a:r>
                        <a:rPr lang="en-US" dirty="0"/>
                        <a:t>Vital Jacket T-Shirt (</a:t>
                      </a:r>
                      <a:r>
                        <a:rPr lang="en-US" dirty="0" err="1"/>
                        <a:t>Jaoo</a:t>
                      </a:r>
                      <a:r>
                        <a:rPr lang="en-US" dirty="0"/>
                        <a:t> et al,</a:t>
                      </a:r>
                      <a:r>
                        <a:rPr lang="en-US" baseline="0" dirty="0"/>
                        <a:t> 2010)</a:t>
                      </a:r>
                      <a:endParaRPr lang="en-US" dirty="0"/>
                    </a:p>
                  </a:txBody>
                  <a:tcPr/>
                </a:tc>
                <a:extLst>
                  <a:ext uri="{0D108BD9-81ED-4DB2-BD59-A6C34878D82A}">
                    <a16:rowId xmlns:a16="http://schemas.microsoft.com/office/drawing/2014/main" val="10001"/>
                  </a:ext>
                </a:extLst>
              </a:tr>
              <a:tr h="1393031">
                <a:tc>
                  <a:txBody>
                    <a:bodyPr/>
                    <a:lstStyle/>
                    <a:p>
                      <a:r>
                        <a:rPr lang="en-US" dirty="0"/>
                        <a:t>Blood pressure,</a:t>
                      </a:r>
                      <a:r>
                        <a:rPr lang="en-US" baseline="0" dirty="0"/>
                        <a:t> Heart rate, Oxygen saturation, Respiratory rate and Skin temperature </a:t>
                      </a:r>
                      <a:endParaRPr lang="en-US" dirty="0"/>
                    </a:p>
                  </a:txBody>
                  <a:tcPr/>
                </a:tc>
                <a:tc>
                  <a:txBody>
                    <a:bodyPr/>
                    <a:lstStyle/>
                    <a:p>
                      <a:pPr algn="ctr"/>
                      <a:r>
                        <a:rPr lang="en-US" dirty="0"/>
                        <a:t>Integrated</a:t>
                      </a:r>
                      <a:r>
                        <a:rPr lang="en-US" baseline="0" dirty="0"/>
                        <a:t> Sensor and Mobile Communication System </a:t>
                      </a:r>
                      <a:endParaRPr lang="en-US" dirty="0"/>
                    </a:p>
                  </a:txBody>
                  <a:tcPr/>
                </a:tc>
                <a:tc>
                  <a:txBody>
                    <a:bodyPr/>
                    <a:lstStyle/>
                    <a:p>
                      <a:endParaRPr lang="en-US" dirty="0"/>
                    </a:p>
                    <a:p>
                      <a:endParaRPr lang="en-US" dirty="0"/>
                    </a:p>
                    <a:p>
                      <a:endParaRPr lang="en-US" dirty="0"/>
                    </a:p>
                    <a:p>
                      <a:endParaRPr lang="en-US" dirty="0"/>
                    </a:p>
                    <a:p>
                      <a:r>
                        <a:rPr lang="en-US" dirty="0" err="1"/>
                        <a:t>ViSi</a:t>
                      </a:r>
                      <a:r>
                        <a:rPr lang="en-US" dirty="0"/>
                        <a:t> Mobile (</a:t>
                      </a:r>
                      <a:r>
                        <a:rPr lang="en-US" dirty="0" err="1"/>
                        <a:t>Medgagdet</a:t>
                      </a:r>
                      <a:r>
                        <a:rPr lang="en-US" baseline="0" dirty="0"/>
                        <a:t> </a:t>
                      </a:r>
                      <a:r>
                        <a:rPr lang="en-US" baseline="0" dirty="0" err="1"/>
                        <a:t>Edotors</a:t>
                      </a:r>
                      <a:r>
                        <a:rPr lang="en-US" baseline="0" dirty="0"/>
                        <a:t>, 2012)</a:t>
                      </a:r>
                      <a:endParaRPr lang="en-US" dirty="0"/>
                    </a:p>
                  </a:txBody>
                  <a:tcPr/>
                </a:tc>
                <a:extLst>
                  <a:ext uri="{0D108BD9-81ED-4DB2-BD59-A6C34878D82A}">
                    <a16:rowId xmlns:a16="http://schemas.microsoft.com/office/drawing/2014/main" val="10002"/>
                  </a:ext>
                </a:extLst>
              </a:tr>
              <a:tr h="1393031">
                <a:tc>
                  <a:txBody>
                    <a:bodyPr/>
                    <a:lstStyle/>
                    <a:p>
                      <a:r>
                        <a:rPr lang="en-US" dirty="0"/>
                        <a:t>Heart rate and Respiratory rate </a:t>
                      </a:r>
                    </a:p>
                  </a:txBody>
                  <a:tcPr/>
                </a:tc>
                <a:tc>
                  <a:txBody>
                    <a:bodyPr/>
                    <a:lstStyle/>
                    <a:p>
                      <a:pPr algn="ctr"/>
                      <a:r>
                        <a:rPr lang="en-US" dirty="0"/>
                        <a:t>Adhesive Patch </a:t>
                      </a:r>
                    </a:p>
                  </a:txBody>
                  <a:tcPr/>
                </a:tc>
                <a:tc>
                  <a:txBody>
                    <a:bodyPr/>
                    <a:lstStyle/>
                    <a:p>
                      <a:endParaRPr lang="en-US" dirty="0"/>
                    </a:p>
                    <a:p>
                      <a:endParaRPr lang="en-US" dirty="0"/>
                    </a:p>
                    <a:p>
                      <a:endParaRPr lang="en-US" dirty="0"/>
                    </a:p>
                    <a:p>
                      <a:endParaRPr lang="en-US" dirty="0"/>
                    </a:p>
                    <a:p>
                      <a:r>
                        <a:rPr lang="en-US" dirty="0" err="1"/>
                        <a:t>SensiumVitals</a:t>
                      </a:r>
                      <a:r>
                        <a:rPr lang="en-US" baseline="0" dirty="0"/>
                        <a:t> (</a:t>
                      </a:r>
                      <a:r>
                        <a:rPr lang="en-US" baseline="0" dirty="0" err="1"/>
                        <a:t>Bonnici</a:t>
                      </a:r>
                      <a:r>
                        <a:rPr lang="en-US" baseline="0" dirty="0"/>
                        <a:t>, 2019)</a:t>
                      </a:r>
                      <a:endParaRPr lang="en-US" dirty="0"/>
                    </a:p>
                  </a:txBody>
                  <a:tcPr/>
                </a:tc>
                <a:extLst>
                  <a:ext uri="{0D108BD9-81ED-4DB2-BD59-A6C34878D82A}">
                    <a16:rowId xmlns:a16="http://schemas.microsoft.com/office/drawing/2014/main" val="10003"/>
                  </a:ext>
                </a:extLst>
              </a:tr>
            </a:tbl>
          </a:graphicData>
        </a:graphic>
      </p:graphicFrame>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819583" y="1356755"/>
            <a:ext cx="1891665" cy="1327150"/>
          </a:xfrm>
          <a:prstGeom prst="rect">
            <a:avLst/>
          </a:prstGeom>
          <a:noFill/>
          <a:ln>
            <a:noFill/>
          </a:ln>
        </p:spPr>
      </p:pic>
      <p:pic>
        <p:nvPicPr>
          <p:cNvPr id="6" name="Picture 5" descr="The ViSi Mobile® Reusable cNIBP &amp; SpO2 Thumb Sensor"/>
          <p:cNvPicPr/>
          <p:nvPr/>
        </p:nvPicPr>
        <p:blipFill>
          <a:blip r:embed="rId3">
            <a:extLst>
              <a:ext uri="{28A0092B-C50C-407E-A947-70E740481C1C}">
                <a14:useLocalDpi xmlns:a14="http://schemas.microsoft.com/office/drawing/2010/main" val="0"/>
              </a:ext>
            </a:extLst>
          </a:blip>
          <a:srcRect/>
          <a:stretch>
            <a:fillRect/>
          </a:stretch>
        </p:blipFill>
        <p:spPr bwMode="auto">
          <a:xfrm>
            <a:off x="8708140" y="3061000"/>
            <a:ext cx="2114550" cy="1057275"/>
          </a:xfrm>
          <a:prstGeom prst="rect">
            <a:avLst/>
          </a:prstGeom>
          <a:noFill/>
        </p:spPr>
      </p:pic>
      <p:pic>
        <p:nvPicPr>
          <p:cNvPr id="7" name="Picture 6" descr="4: The Sensium monitor, an example of the digital patch form factor |  Download Scientific Diagram"/>
          <p:cNvPicPr/>
          <p:nvPr/>
        </p:nvPicPr>
        <p:blipFill>
          <a:blip r:embed="rId4">
            <a:extLst>
              <a:ext uri="{28A0092B-C50C-407E-A947-70E740481C1C}">
                <a14:useLocalDpi xmlns:a14="http://schemas.microsoft.com/office/drawing/2010/main" val="0"/>
              </a:ext>
            </a:extLst>
          </a:blip>
          <a:srcRect/>
          <a:stretch>
            <a:fillRect/>
          </a:stretch>
        </p:blipFill>
        <p:spPr bwMode="auto">
          <a:xfrm>
            <a:off x="8425565" y="4553507"/>
            <a:ext cx="2679700" cy="102552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286" y="306114"/>
            <a:ext cx="7329616" cy="691978"/>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PROBLEM STATEMENT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457200" y="775668"/>
            <a:ext cx="10827211" cy="5343597"/>
          </a:xfrm>
        </p:spPr>
        <p:txBody>
          <a:bodyPr>
            <a:normAutofit/>
          </a:bodyPr>
          <a:lstStyle/>
          <a:p>
            <a:pPr marL="0" indent="0">
              <a:buNone/>
            </a:pPr>
            <a:endParaRPr lang="en-US" dirty="0"/>
          </a:p>
          <a:p>
            <a:r>
              <a:rPr lang="en-US" dirty="0"/>
              <a:t>Nurses and doctors at the pediatric ward of the </a:t>
            </a:r>
            <a:r>
              <a:rPr lang="en-US" dirty="0" err="1"/>
              <a:t>Korle</a:t>
            </a:r>
            <a:r>
              <a:rPr lang="en-US" dirty="0"/>
              <a:t>-Bu Teaching Hospital resort to manually monitoring vital signs of patients due to lack of patient monitors in the ward</a:t>
            </a:r>
          </a:p>
          <a:p>
            <a:endParaRPr lang="en-US" dirty="0"/>
          </a:p>
          <a:p>
            <a:r>
              <a:rPr lang="en-US" dirty="0"/>
              <a:t>As a result, monitoring of vital signs is not done continuously but on a four-hour interval schedule.</a:t>
            </a:r>
          </a:p>
          <a:p>
            <a:endParaRPr lang="en-US" dirty="0"/>
          </a:p>
          <a:p>
            <a:r>
              <a:rPr lang="en-US" dirty="0"/>
              <a:t>This poses a risk to early detection of deterioration in the patient’s vitals and timely treatment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849" y="617838"/>
            <a:ext cx="10515600" cy="506627"/>
          </a:xfrm>
        </p:spPr>
        <p:txBody>
          <a:bodyPr>
            <a:normAutofit fontScale="90000"/>
          </a:bodyPr>
          <a:lstStyle/>
          <a:p>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NEED STATEMENT </a:t>
            </a:r>
            <a:endParaRPr lang="en-US" dirty="0"/>
          </a:p>
        </p:txBody>
      </p:sp>
      <p:sp>
        <p:nvSpPr>
          <p:cNvPr id="3" name="Content Placeholder 2"/>
          <p:cNvSpPr>
            <a:spLocks noGrp="1"/>
          </p:cNvSpPr>
          <p:nvPr>
            <p:ph idx="1"/>
          </p:nvPr>
        </p:nvSpPr>
        <p:spPr>
          <a:xfrm>
            <a:off x="838200" y="1825625"/>
            <a:ext cx="10515600" cy="3203575"/>
          </a:xfrm>
        </p:spPr>
        <p:txBody>
          <a:bodyPr/>
          <a:lstStyle/>
          <a:p>
            <a:endParaRPr lang="en-US" dirty="0"/>
          </a:p>
          <a:p>
            <a:endParaRPr lang="en-US" dirty="0"/>
          </a:p>
          <a:p>
            <a:r>
              <a:rPr lang="en-US" dirty="0"/>
              <a:t>There therefore a need for a more efficient and affordable method of continuous monitoring of the vital signs of patients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67" y="345050"/>
            <a:ext cx="6128951" cy="691978"/>
          </a:xfrm>
        </p:spPr>
        <p:txBody>
          <a:bodyPr>
            <a:noAutofit/>
          </a:bodyPr>
          <a:lstStyle/>
          <a:p>
            <a:br>
              <a:rPr lang="en-US" sz="40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sz="40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AIM AND OBJECTIVES</a:t>
            </a:r>
            <a:br>
              <a:rPr lang="en-GB" sz="40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endParaRPr lang="en-US" sz="4000" dirty="0">
              <a:latin typeface="Tw Cen MT Condensed Extra Bold" panose="020B0803020202020204" pitchFamily="34" charset="0"/>
              <a:cs typeface="Times New Roman" panose="02020603050405020304" pitchFamily="18" charset="0"/>
            </a:endParaRPr>
          </a:p>
        </p:txBody>
      </p:sp>
      <p:sp>
        <p:nvSpPr>
          <p:cNvPr id="5" name="Round Diagonal Corner Rectangle 4"/>
          <p:cNvSpPr/>
          <p:nvPr/>
        </p:nvSpPr>
        <p:spPr>
          <a:xfrm>
            <a:off x="714374" y="2678806"/>
            <a:ext cx="10915649" cy="1935839"/>
          </a:xfrm>
          <a:prstGeom prst="round2Diag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914398" y="2939210"/>
            <a:ext cx="10515600" cy="1415030"/>
          </a:xfrm>
        </p:spPr>
        <p:txBody>
          <a:bodyPr>
            <a:normAutofit/>
          </a:bodyPr>
          <a:lstStyle/>
          <a:p>
            <a:pPr marL="0" indent="0">
              <a:buNone/>
            </a:pPr>
            <a:r>
              <a:rPr lang="en-US" sz="3000" dirty="0">
                <a:latin typeface="Times New Roman" panose="02020603050405020304" pitchFamily="18" charset="0"/>
                <a:cs typeface="Times New Roman" panose="02020603050405020304" pitchFamily="18" charset="0"/>
              </a:rPr>
              <a:t>To monitor Oxygen Saturation (SpO2) and Heart rate vital signs using Fitbit and Xiaomi wearable devices together with a designed web application and investigate the accuracy of these devices </a:t>
            </a:r>
          </a:p>
          <a:p>
            <a:endParaRPr lang="en-US" sz="3000" dirty="0">
              <a:latin typeface="Times New Roman" panose="02020603050405020304" pitchFamily="18" charset="0"/>
              <a:cs typeface="Times New Roman" panose="02020603050405020304" pitchFamily="18" charset="0"/>
            </a:endParaRPr>
          </a:p>
          <a:p>
            <a:pPr marL="0" indent="0">
              <a:buNone/>
            </a:pPr>
            <a:endParaRPr lang="en-US" sz="3200" dirty="0"/>
          </a:p>
          <a:p>
            <a:pPr marL="0" indent="0">
              <a:buNone/>
            </a:pPr>
            <a:endParaRPr lang="en-US" sz="3200" dirty="0"/>
          </a:p>
          <a:p>
            <a:endParaRPr lang="en-US" sz="3200" dirty="0"/>
          </a:p>
          <a:p>
            <a:endParaRPr lang="en-US" sz="3200" dirty="0"/>
          </a:p>
          <a:p>
            <a:endParaRPr lang="en-US" sz="3200" dirty="0"/>
          </a:p>
          <a:p>
            <a:pPr marL="0" indent="0">
              <a:buNone/>
            </a:pPr>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a:p>
            <a:endParaRPr lang="en-US" dirty="0"/>
          </a:p>
          <a:p>
            <a:endParaRPr lang="en-US" dirty="0"/>
          </a:p>
          <a:p>
            <a:endParaRPr lang="en-US" dirty="0"/>
          </a:p>
        </p:txBody>
      </p:sp>
      <p:sp>
        <p:nvSpPr>
          <p:cNvPr id="4" name="TextBox 3"/>
          <p:cNvSpPr txBox="1"/>
          <p:nvPr/>
        </p:nvSpPr>
        <p:spPr>
          <a:xfrm>
            <a:off x="4977353" y="1663638"/>
            <a:ext cx="137612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AIM</a:t>
            </a:r>
            <a:endParaRPr lang="en-GB"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0595" y="1094735"/>
            <a:ext cx="12182339" cy="1149791"/>
          </a:xfrm>
          <a:prstGeom prst="rect">
            <a:avLst/>
          </a:prstGeom>
          <a:solidFill>
            <a:schemeClr val="bg1">
              <a:lumMod val="95000"/>
            </a:schemeClr>
          </a:solidFill>
          <a:ln>
            <a:solidFill>
              <a:schemeClr val="bg1"/>
            </a:solidFill>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337109" y="125450"/>
            <a:ext cx="2182013" cy="2598285"/>
            <a:chOff x="1303692" y="-94850"/>
            <a:chExt cx="4203450" cy="5363572"/>
          </a:xfrm>
        </p:grpSpPr>
        <p:grpSp>
          <p:nvGrpSpPr>
            <p:cNvPr id="9" name="Group 8"/>
            <p:cNvGrpSpPr/>
            <p:nvPr/>
          </p:nvGrpSpPr>
          <p:grpSpPr>
            <a:xfrm>
              <a:off x="1303692" y="1065272"/>
              <a:ext cx="4203450" cy="4203450"/>
              <a:chOff x="371755" y="1480808"/>
              <a:chExt cx="4203450" cy="4203450"/>
            </a:xfrm>
          </p:grpSpPr>
          <p:sp>
            <p:nvSpPr>
              <p:cNvPr id="2" name="Donut 1"/>
              <p:cNvSpPr/>
              <p:nvPr/>
            </p:nvSpPr>
            <p:spPr>
              <a:xfrm>
                <a:off x="1645089" y="2754142"/>
                <a:ext cx="1656784" cy="1656784"/>
              </a:xfrm>
              <a:prstGeom prst="donut">
                <a:avLst>
                  <a:gd name="adj" fmla="val 10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Donut 6"/>
              <p:cNvSpPr/>
              <p:nvPr/>
            </p:nvSpPr>
            <p:spPr>
              <a:xfrm>
                <a:off x="947972" y="2057025"/>
                <a:ext cx="3051017" cy="3051017"/>
              </a:xfrm>
              <a:prstGeom prst="donut">
                <a:avLst>
                  <a:gd name="adj" fmla="val 7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Donut 7"/>
              <p:cNvSpPr/>
              <p:nvPr/>
            </p:nvSpPr>
            <p:spPr>
              <a:xfrm>
                <a:off x="371755" y="1480808"/>
                <a:ext cx="4203450" cy="4203450"/>
              </a:xfrm>
              <a:prstGeom prst="donut">
                <a:avLst>
                  <a:gd name="adj" fmla="val 5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3" name="Group 12"/>
            <p:cNvGrpSpPr/>
            <p:nvPr/>
          </p:nvGrpSpPr>
          <p:grpSpPr>
            <a:xfrm rot="3124791">
              <a:off x="334198" y="1302981"/>
              <a:ext cx="3788536" cy="992874"/>
              <a:chOff x="4897925" y="1251267"/>
              <a:chExt cx="6726725" cy="2335794"/>
            </a:xfrm>
          </p:grpSpPr>
          <p:sp>
            <p:nvSpPr>
              <p:cNvPr id="10" name="Rounded Rectangle 9"/>
              <p:cNvSpPr/>
              <p:nvPr/>
            </p:nvSpPr>
            <p:spPr>
              <a:xfrm>
                <a:off x="5377758" y="2254313"/>
                <a:ext cx="6246892" cy="3349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Parallelogram 10"/>
              <p:cNvSpPr/>
              <p:nvPr/>
            </p:nvSpPr>
            <p:spPr>
              <a:xfrm rot="10800000" flipV="1">
                <a:off x="4897925" y="1251267"/>
                <a:ext cx="2507810" cy="100304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Parallelogram 11"/>
              <p:cNvSpPr/>
              <p:nvPr/>
            </p:nvSpPr>
            <p:spPr>
              <a:xfrm rot="10800000">
                <a:off x="4897925" y="2584015"/>
                <a:ext cx="2507810" cy="100304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2031" y="1276815"/>
            <a:ext cx="731520" cy="73152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3140" y="1276815"/>
            <a:ext cx="731520" cy="73152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925" y="1277175"/>
            <a:ext cx="734067" cy="734067"/>
          </a:xfrm>
          <a:prstGeom prst="rect">
            <a:avLst/>
          </a:prstGeom>
        </p:spPr>
      </p:pic>
      <p:sp>
        <p:nvSpPr>
          <p:cNvPr id="20" name="TextBox 19"/>
          <p:cNvSpPr txBox="1"/>
          <p:nvPr/>
        </p:nvSpPr>
        <p:spPr>
          <a:xfrm>
            <a:off x="2441224" y="2622701"/>
            <a:ext cx="2613963" cy="221599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 monitor Heart rate and Oxygen Saturation (SpO2) vital signs of patients.</a:t>
            </a:r>
          </a:p>
          <a:p>
            <a:endParaRPr lang="en-GB" dirty="0"/>
          </a:p>
        </p:txBody>
      </p:sp>
      <p:sp>
        <p:nvSpPr>
          <p:cNvPr id="21" name="TextBox 20"/>
          <p:cNvSpPr txBox="1"/>
          <p:nvPr/>
        </p:nvSpPr>
        <p:spPr>
          <a:xfrm>
            <a:off x="8988797" y="2622701"/>
            <a:ext cx="2837989"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 perform statistical analysis on the data and describe the concordance of the wearable technologies to the traditional mode of vital sign measurement </a:t>
            </a:r>
            <a:r>
              <a:rPr lang="en-GB" sz="2400" dirty="0"/>
              <a:t> </a:t>
            </a:r>
          </a:p>
        </p:txBody>
      </p:sp>
      <p:sp>
        <p:nvSpPr>
          <p:cNvPr id="22" name="TextBox 21"/>
          <p:cNvSpPr txBox="1"/>
          <p:nvPr/>
        </p:nvSpPr>
        <p:spPr>
          <a:xfrm>
            <a:off x="5467780" y="2622701"/>
            <a:ext cx="2898355" cy="258532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 develop a platform (web application) that can display the data obtained from the wearable devices to the clinician  </a:t>
            </a:r>
          </a:p>
          <a:p>
            <a:r>
              <a:rPr lang="en-GB" dirty="0"/>
              <a:t> </a:t>
            </a:r>
          </a:p>
        </p:txBody>
      </p:sp>
      <p:sp>
        <p:nvSpPr>
          <p:cNvPr id="24" name="TextBox 23"/>
          <p:cNvSpPr txBox="1"/>
          <p:nvPr/>
        </p:nvSpPr>
        <p:spPr>
          <a:xfrm>
            <a:off x="4318951" y="16368"/>
            <a:ext cx="4091272"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OBJECTIVES</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19" y="204491"/>
            <a:ext cx="6291649" cy="820019"/>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RELEVANCE</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529281" y="1024510"/>
            <a:ext cx="11172567" cy="5042658"/>
          </a:xfrm>
        </p:spPr>
        <p:txBody>
          <a:bodyPr>
            <a:normAutofit/>
          </a:bodyPr>
          <a:lstStyle/>
          <a:p>
            <a:r>
              <a:rPr lang="en-US" sz="3000" dirty="0">
                <a:latin typeface="Times New Roman" panose="02020603050405020304" pitchFamily="18" charset="0"/>
                <a:cs typeface="Times New Roman" panose="02020603050405020304" pitchFamily="18" charset="0"/>
              </a:rPr>
              <a:t>The continuous monitoring of vital signals will reduce the prevalence of post-surgery complications. </a:t>
            </a:r>
          </a:p>
          <a:p>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The use of wearables in the hospital will alleviate the high demand on patient vital sign monitors.</a:t>
            </a:r>
          </a:p>
          <a:p>
            <a:pPr marL="0" indent="0">
              <a:buNone/>
            </a:pP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Manual palpitations by nurses which is liable to error will be avoided </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use of wearables in the hospital will improve the mobility of patients during physiotherapy. </a:t>
            </a:r>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5702"/>
            <a:ext cx="10515600" cy="969401"/>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INNOVATION (PROPOSED SOLUTION)</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838200" y="1504349"/>
            <a:ext cx="10515600" cy="4351338"/>
          </a:xfrm>
        </p:spPr>
        <p:txBody>
          <a:bodyPr/>
          <a:lstStyle/>
          <a:p>
            <a:r>
              <a:rPr lang="en-US" dirty="0">
                <a:latin typeface="Times New Roman" panose="02020603050405020304" pitchFamily="18" charset="0"/>
                <a:cs typeface="Times New Roman" panose="02020603050405020304" pitchFamily="18" charset="0"/>
              </a:rPr>
              <a:t>Implementing the use of the Fitbit Versa 2 and Xiaomi </a:t>
            </a:r>
            <a:r>
              <a:rPr lang="en-US" dirty="0" err="1">
                <a:latin typeface="Times New Roman" panose="02020603050405020304" pitchFamily="18" charset="0"/>
                <a:cs typeface="Times New Roman" panose="02020603050405020304" pitchFamily="18" charset="0"/>
              </a:rPr>
              <a:t>Mi</a:t>
            </a:r>
            <a:r>
              <a:rPr lang="en-US" dirty="0">
                <a:latin typeface="Times New Roman" panose="02020603050405020304" pitchFamily="18" charset="0"/>
                <a:cs typeface="Times New Roman" panose="02020603050405020304" pitchFamily="18" charset="0"/>
              </a:rPr>
              <a:t> Band 6 in continuously measuring SpO2 and heart rate vital signs of patients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design a platform (web application) to allow health workers to obtain patient’s physiological data wirelessly from the wearable devices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investigate the accuracy of the wearable devices in relation to the gold standards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0" y="278632"/>
            <a:ext cx="10515600" cy="833476"/>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APPROACH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704335" y="1210962"/>
            <a:ext cx="10674178" cy="5213136"/>
          </a:xfrm>
        </p:spPr>
        <p:txBody>
          <a:bodyPr>
            <a:normAutofit lnSpcReduction="10000"/>
          </a:bodyPr>
          <a:lstStyle/>
          <a:p>
            <a:pPr marL="0" indent="0">
              <a:buNone/>
            </a:pPr>
            <a:r>
              <a:rPr lang="en-US" sz="2400" dirty="0">
                <a:latin typeface="Times New Roman" panose="02020603050405020304" pitchFamily="18" charset="0"/>
                <a:cs typeface="Times New Roman" panose="02020603050405020304" pitchFamily="18" charset="0"/>
              </a:rPr>
              <a:t>WEB APPLICATION DESIGN </a:t>
            </a:r>
          </a:p>
          <a:p>
            <a:pPr>
              <a:lnSpc>
                <a:spcPct val="150000"/>
              </a:lnSpc>
            </a:pPr>
            <a:r>
              <a:rPr lang="en-US" sz="2400" dirty="0">
                <a:latin typeface="Times New Roman" panose="02020603050405020304" pitchFamily="18" charset="0"/>
                <a:cs typeface="Times New Roman" panose="02020603050405020304" pitchFamily="18" charset="0"/>
              </a:rPr>
              <a:t>To develop the web application three requirements need to be met:</a:t>
            </a:r>
          </a:p>
          <a:p>
            <a:pPr marL="0" indent="0">
              <a:lnSpc>
                <a:spcPct val="150000"/>
              </a:lnSpc>
              <a:buNone/>
            </a:pPr>
            <a:r>
              <a:rPr lang="en-US" sz="2400" dirty="0">
                <a:latin typeface="Times New Roman" panose="02020603050405020304" pitchFamily="18" charset="0"/>
                <a:cs typeface="Times New Roman" panose="02020603050405020304" pitchFamily="18" charset="0"/>
              </a:rPr>
              <a:t>- Frontend  - Backend   - Database</a:t>
            </a:r>
          </a:p>
          <a:p>
            <a:pPr>
              <a:lnSpc>
                <a:spcPct val="150000"/>
              </a:lnSpc>
            </a:pPr>
            <a:r>
              <a:rPr lang="en-US" sz="2400" dirty="0">
                <a:latin typeface="Times New Roman" panose="02020603050405020304" pitchFamily="18" charset="0"/>
                <a:cs typeface="Times New Roman" panose="02020603050405020304" pitchFamily="18" charset="0"/>
              </a:rPr>
              <a:t>The frontend was built using native programming languages which are efficient and easy to work with. They are ; HTML 5, CSS 3, and JavaScript</a:t>
            </a:r>
          </a:p>
          <a:p>
            <a:pPr>
              <a:lnSpc>
                <a:spcPct val="150000"/>
              </a:lnSpc>
            </a:pPr>
            <a:r>
              <a:rPr lang="en-US" sz="2400" dirty="0">
                <a:latin typeface="Times New Roman" panose="02020603050405020304" pitchFamily="18" charset="0"/>
                <a:cs typeface="Times New Roman" panose="02020603050405020304" pitchFamily="18" charset="0"/>
              </a:rPr>
              <a:t>The backend was designed using Django which allows code to be easily written and structured properly. </a:t>
            </a:r>
          </a:p>
          <a:p>
            <a:pPr>
              <a:lnSpc>
                <a:spcPct val="150000"/>
              </a:lnSpc>
            </a:pPr>
            <a:r>
              <a:rPr lang="en-US" sz="2400" dirty="0">
                <a:latin typeface="Times New Roman" panose="02020603050405020304" pitchFamily="18" charset="0"/>
                <a:cs typeface="Times New Roman" panose="02020603050405020304" pitchFamily="18" charset="0"/>
              </a:rPr>
              <a:t>The database was built using SQLite 3. This technology provides an SQL database that is fast, self-contained, highly reliable and full-featured.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30" y="192136"/>
            <a:ext cx="10515600" cy="932330"/>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APPROACH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92211" y="1232501"/>
            <a:ext cx="10515600" cy="5514288"/>
          </a:xfrm>
        </p:spPr>
        <p:txBody>
          <a:bodyPr/>
          <a:lstStyle/>
          <a:p>
            <a:pPr marL="0" indent="0">
              <a:buNone/>
            </a:pPr>
            <a:r>
              <a:rPr lang="en-US" dirty="0"/>
              <a:t>STATISTICAL ANALYSIS </a:t>
            </a:r>
          </a:p>
          <a:p>
            <a:r>
              <a:rPr lang="en-US" dirty="0"/>
              <a:t>All analysis was made in Python (</a:t>
            </a:r>
            <a:r>
              <a:rPr lang="en-US" dirty="0" err="1"/>
              <a:t>Jupyter</a:t>
            </a:r>
            <a:r>
              <a:rPr lang="en-US" dirty="0"/>
              <a:t> Notebook) locally installed on a computer.</a:t>
            </a:r>
          </a:p>
          <a:p>
            <a:endParaRPr lang="en-US" dirty="0"/>
          </a:p>
          <a:p>
            <a:r>
              <a:rPr lang="en-US" dirty="0"/>
              <a:t>The following libraries were employed; Pandas, </a:t>
            </a:r>
            <a:r>
              <a:rPr lang="en-US" dirty="0" err="1"/>
              <a:t>Matplotlib</a:t>
            </a:r>
            <a:r>
              <a:rPr lang="en-US" dirty="0"/>
              <a:t>, </a:t>
            </a:r>
            <a:r>
              <a:rPr lang="en-US" dirty="0" err="1"/>
              <a:t>Scipy</a:t>
            </a:r>
            <a:r>
              <a:rPr lang="en-US" dirty="0"/>
              <a:t>, </a:t>
            </a:r>
            <a:r>
              <a:rPr lang="en-US" dirty="0" err="1"/>
              <a:t>Seaborn</a:t>
            </a:r>
            <a:r>
              <a:rPr lang="en-US" dirty="0"/>
              <a:t>, </a:t>
            </a:r>
            <a:r>
              <a:rPr lang="en-US" dirty="0" err="1"/>
              <a:t>Statsmodels</a:t>
            </a:r>
            <a:r>
              <a:rPr lang="en-US" dirty="0"/>
              <a:t> and </a:t>
            </a:r>
            <a:r>
              <a:rPr lang="en-US" dirty="0" err="1"/>
              <a:t>Numpy</a:t>
            </a:r>
            <a:r>
              <a:rPr lang="en-US" dirty="0"/>
              <a:t>. </a:t>
            </a:r>
          </a:p>
          <a:p>
            <a:endParaRPr lang="en-US" dirty="0"/>
          </a:p>
          <a:p>
            <a:r>
              <a:rPr lang="en-US" dirty="0"/>
              <a:t>The statistical values estimated for are</a:t>
            </a:r>
          </a:p>
          <a:p>
            <a:pPr>
              <a:buFontTx/>
              <a:buChar char="-"/>
            </a:pPr>
            <a:r>
              <a:rPr lang="en-US" dirty="0"/>
              <a:t>Pearson Correlation Coefficient </a:t>
            </a:r>
          </a:p>
          <a:p>
            <a:pPr>
              <a:buFontTx/>
              <a:buChar char="-"/>
            </a:pPr>
            <a:r>
              <a:rPr lang="en-US" dirty="0"/>
              <a:t>Bland Altman Analysis </a:t>
            </a:r>
          </a:p>
          <a:p>
            <a:pPr>
              <a:buFontTx/>
              <a:buChar char="-"/>
            </a:pPr>
            <a:r>
              <a:rPr lang="en-US" dirty="0"/>
              <a:t>Mean Absolute Percentage Error (MAPE)</a:t>
            </a:r>
          </a:p>
          <a:p>
            <a:pPr marL="0" indent="0">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52" y="259492"/>
            <a:ext cx="10515600" cy="611054"/>
          </a:xfrm>
        </p:spPr>
        <p:txBody>
          <a:bodyPr>
            <a:normAutofit fontScale="90000"/>
          </a:bodyPr>
          <a:lstStyle/>
          <a:p>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DESIGN REQUIREMENTS AND SYSTEM SPECIFICATION </a:t>
            </a:r>
            <a:endParaRPr lang="en-US" dirty="0"/>
          </a:p>
        </p:txBody>
      </p:sp>
      <p:graphicFrame>
        <p:nvGraphicFramePr>
          <p:cNvPr id="4" name="Table 3"/>
          <p:cNvGraphicFramePr>
            <a:graphicFrameLocks noGrp="1"/>
          </p:cNvGraphicFramePr>
          <p:nvPr/>
        </p:nvGraphicFramePr>
        <p:xfrm>
          <a:off x="296563" y="1272746"/>
          <a:ext cx="11490753" cy="5029200"/>
        </p:xfrm>
        <a:graphic>
          <a:graphicData uri="http://schemas.openxmlformats.org/drawingml/2006/table">
            <a:tbl>
              <a:tblPr firstRow="1" bandRow="1">
                <a:tableStyleId>{5C22544A-7EE6-4342-B048-85BDC9FD1C3A}</a:tableStyleId>
              </a:tblPr>
              <a:tblGrid>
                <a:gridCol w="3830251">
                  <a:extLst>
                    <a:ext uri="{9D8B030D-6E8A-4147-A177-3AD203B41FA5}">
                      <a16:colId xmlns:a16="http://schemas.microsoft.com/office/drawing/2014/main" val="20000"/>
                    </a:ext>
                  </a:extLst>
                </a:gridCol>
                <a:gridCol w="3830251">
                  <a:extLst>
                    <a:ext uri="{9D8B030D-6E8A-4147-A177-3AD203B41FA5}">
                      <a16:colId xmlns:a16="http://schemas.microsoft.com/office/drawing/2014/main" val="20001"/>
                    </a:ext>
                  </a:extLst>
                </a:gridCol>
                <a:gridCol w="3830251">
                  <a:extLst>
                    <a:ext uri="{9D8B030D-6E8A-4147-A177-3AD203B41FA5}">
                      <a16:colId xmlns:a16="http://schemas.microsoft.com/office/drawing/2014/main" val="20002"/>
                    </a:ext>
                  </a:extLst>
                </a:gridCol>
              </a:tblGrid>
              <a:tr h="354299">
                <a:tc>
                  <a:txBody>
                    <a:bodyPr/>
                    <a:lstStyle/>
                    <a:p>
                      <a:pPr algn="ctr"/>
                      <a:r>
                        <a:rPr lang="en-US" dirty="0">
                          <a:solidFill>
                            <a:schemeClr val="tx1"/>
                          </a:solidFill>
                          <a:latin typeface="Times New Roman" panose="02020603050405020304" pitchFamily="18" charset="0"/>
                          <a:cs typeface="Times New Roman" panose="02020603050405020304" pitchFamily="18" charset="0"/>
                        </a:rPr>
                        <a:t>REQUIREMENTS</a:t>
                      </a:r>
                      <a:r>
                        <a:rPr lang="en-US" baseline="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PRIORITY</a:t>
                      </a:r>
                      <a:r>
                        <a:rPr lang="en-US" baseline="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SPECIFICATIONS </a:t>
                      </a:r>
                    </a:p>
                  </a:txBody>
                  <a:tcPr/>
                </a:tc>
                <a:extLst>
                  <a:ext uri="{0D108BD9-81ED-4DB2-BD59-A6C34878D82A}">
                    <a16:rowId xmlns:a16="http://schemas.microsoft.com/office/drawing/2014/main" val="10000"/>
                  </a:ext>
                </a:extLst>
              </a:tr>
              <a:tr h="885747">
                <a:tc>
                  <a:txBody>
                    <a:bodyPr/>
                    <a:lstStyle/>
                    <a:p>
                      <a:r>
                        <a:rPr lang="en-US" dirty="0">
                          <a:latin typeface="Times New Roman" panose="02020603050405020304" pitchFamily="18" charset="0"/>
                          <a:cs typeface="Times New Roman" panose="02020603050405020304" pitchFamily="18" charset="0"/>
                        </a:rPr>
                        <a:t>1. Application</a:t>
                      </a:r>
                      <a:r>
                        <a:rPr lang="en-US" baseline="0" dirty="0">
                          <a:latin typeface="Times New Roman" panose="02020603050405020304" pitchFamily="18" charset="0"/>
                          <a:cs typeface="Times New Roman" panose="02020603050405020304" pitchFamily="18" charset="0"/>
                        </a:rPr>
                        <a:t> interface should be user friendly and have good image resolution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 (High)</a:t>
                      </a:r>
                    </a:p>
                  </a:txBody>
                  <a:tcPr/>
                </a:tc>
                <a:tc>
                  <a:txBody>
                    <a:bodyPr/>
                    <a:lstStyle/>
                    <a:p>
                      <a:r>
                        <a:rPr lang="en-US" dirty="0">
                          <a:latin typeface="Times New Roman" panose="02020603050405020304" pitchFamily="18" charset="0"/>
                          <a:cs typeface="Times New Roman" panose="02020603050405020304" pitchFamily="18" charset="0"/>
                        </a:rPr>
                        <a:t>1080p</a:t>
                      </a:r>
                      <a:r>
                        <a:rPr lang="en-US" baseline="0" dirty="0">
                          <a:latin typeface="Times New Roman" panose="02020603050405020304" pitchFamily="18" charset="0"/>
                          <a:cs typeface="Times New Roman" panose="02020603050405020304" pitchFamily="18" charset="0"/>
                        </a:rPr>
                        <a:t>  64-Bit computers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885747">
                <a:tc>
                  <a:txBody>
                    <a:bodyPr/>
                    <a:lstStyle/>
                    <a:p>
                      <a:r>
                        <a:rPr lang="en-US" dirty="0">
                          <a:latin typeface="Times New Roman" panose="02020603050405020304" pitchFamily="18" charset="0"/>
                          <a:cs typeface="Times New Roman" panose="02020603050405020304" pitchFamily="18" charset="0"/>
                        </a:rPr>
                        <a:t>2. Should be able</a:t>
                      </a:r>
                      <a:r>
                        <a:rPr lang="en-US" baseline="0" dirty="0">
                          <a:latin typeface="Times New Roman" panose="02020603050405020304" pitchFamily="18" charset="0"/>
                          <a:cs typeface="Times New Roman" panose="02020603050405020304" pitchFamily="18" charset="0"/>
                        </a:rPr>
                        <a:t> to save data from the monitoring devices (Have a good Database)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 (High) </a:t>
                      </a:r>
                    </a:p>
                  </a:txBody>
                  <a:tcPr/>
                </a:tc>
                <a:tc>
                  <a:txBody>
                    <a:bodyPr/>
                    <a:lstStyle/>
                    <a:p>
                      <a:r>
                        <a:rPr lang="en-US" dirty="0">
                          <a:latin typeface="Times New Roman" panose="02020603050405020304" pitchFamily="18" charset="0"/>
                          <a:cs typeface="Times New Roman" panose="02020603050405020304" pitchFamily="18" charset="0"/>
                        </a:rPr>
                        <a:t>&gt;</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32 Terabyte</a:t>
                      </a:r>
                      <a:r>
                        <a:rPr lang="en-US" baseline="0" dirty="0">
                          <a:latin typeface="Times New Roman" panose="02020603050405020304" pitchFamily="18" charset="0"/>
                          <a:cs typeface="Times New Roman" panose="02020603050405020304" pitchFamily="18" charset="0"/>
                        </a:rPr>
                        <a:t>s (32TB) in PostgreSQL </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51471">
                <a:tc>
                  <a:txBody>
                    <a:bodyPr/>
                    <a:lstStyle/>
                    <a:p>
                      <a:r>
                        <a:rPr lang="en-US" dirty="0">
                          <a:latin typeface="Times New Roman" panose="02020603050405020304" pitchFamily="18" charset="0"/>
                          <a:cs typeface="Times New Roman" panose="02020603050405020304" pitchFamily="18" charset="0"/>
                        </a:rPr>
                        <a:t>3. Should support a </a:t>
                      </a:r>
                      <a:r>
                        <a:rPr lang="en-US" baseline="0" dirty="0">
                          <a:latin typeface="Times New Roman" panose="02020603050405020304" pitchFamily="18" charset="0"/>
                          <a:cs typeface="Times New Roman" panose="02020603050405020304" pitchFamily="18" charset="0"/>
                        </a:rPr>
                        <a:t>strong and fast communication module to interact with Fitbit and Xiaomi Servers by means of API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 (High) </a:t>
                      </a:r>
                    </a:p>
                  </a:txBody>
                  <a:tcPr/>
                </a:tc>
                <a:tc>
                  <a:txBody>
                    <a:bodyPr/>
                    <a:lstStyle/>
                    <a:p>
                      <a:r>
                        <a:rPr lang="en-US" dirty="0">
                          <a:latin typeface="Times New Roman" panose="02020603050405020304" pitchFamily="18" charset="0"/>
                          <a:cs typeface="Times New Roman" panose="02020603050405020304" pitchFamily="18" charset="0"/>
                        </a:rPr>
                        <a:t>Bluetooth 5.0 and Wi-Fi Connectivity</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54299">
                <a:tc>
                  <a:txBody>
                    <a:bodyPr/>
                    <a:lstStyle/>
                    <a:p>
                      <a:r>
                        <a:rPr lang="en-US" dirty="0">
                          <a:latin typeface="Times New Roman" panose="02020603050405020304" pitchFamily="18" charset="0"/>
                          <a:cs typeface="Times New Roman" panose="02020603050405020304" pitchFamily="18" charset="0"/>
                        </a:rPr>
                        <a:t>4. Speed of Operation </a:t>
                      </a:r>
                    </a:p>
                  </a:txBody>
                  <a:tcPr/>
                </a:tc>
                <a:tc>
                  <a:txBody>
                    <a:bodyPr/>
                    <a:lstStyle/>
                    <a:p>
                      <a:pPr algn="ctr"/>
                      <a:r>
                        <a:rPr lang="en-US" dirty="0">
                          <a:latin typeface="Times New Roman" panose="02020603050405020304" pitchFamily="18" charset="0"/>
                          <a:cs typeface="Times New Roman" panose="02020603050405020304" pitchFamily="18" charset="0"/>
                        </a:rPr>
                        <a:t>9 (High)</a:t>
                      </a:r>
                    </a:p>
                  </a:txBody>
                  <a:tcPr/>
                </a:tc>
                <a:tc>
                  <a:txBody>
                    <a:bodyPr/>
                    <a:lstStyle/>
                    <a:p>
                      <a:r>
                        <a:rPr lang="en-US" baseline="0" dirty="0">
                          <a:latin typeface="Times New Roman" panose="02020603050405020304" pitchFamily="18" charset="0"/>
                          <a:cs typeface="Times New Roman" panose="02020603050405020304" pitchFamily="18" charset="0"/>
                        </a:rPr>
                        <a:t>Fast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20023">
                <a:tc>
                  <a:txBody>
                    <a:bodyPr/>
                    <a:lstStyle/>
                    <a:p>
                      <a:r>
                        <a:rPr lang="en-US" dirty="0">
                          <a:latin typeface="Times New Roman" panose="02020603050405020304" pitchFamily="18" charset="0"/>
                          <a:cs typeface="Times New Roman" panose="02020603050405020304" pitchFamily="18" charset="0"/>
                        </a:rPr>
                        <a:t>5.</a:t>
                      </a:r>
                      <a:r>
                        <a:rPr lang="en-US" baseline="0" dirty="0">
                          <a:latin typeface="Times New Roman" panose="02020603050405020304" pitchFamily="18" charset="0"/>
                          <a:cs typeface="Times New Roman" panose="02020603050405020304" pitchFamily="18" charset="0"/>
                        </a:rPr>
                        <a:t> Bandwidth capacity that either matches or exceeds allowed users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8</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At</a:t>
                      </a:r>
                      <a:r>
                        <a:rPr lang="en-US" baseline="0" dirty="0">
                          <a:latin typeface="Times New Roman" panose="02020603050405020304" pitchFamily="18" charset="0"/>
                          <a:cs typeface="Times New Roman" panose="02020603050405020304" pitchFamily="18" charset="0"/>
                        </a:rPr>
                        <a:t> most 10 Concurrent Users </a:t>
                      </a:r>
                    </a:p>
                    <a:p>
                      <a:r>
                        <a:rPr lang="en-US" baseline="0" dirty="0">
                          <a:latin typeface="Times New Roman" panose="02020603050405020304" pitchFamily="18" charset="0"/>
                          <a:cs typeface="Times New Roman" panose="02020603050405020304" pitchFamily="18" charset="0"/>
                        </a:rPr>
                        <a:t>Speed -1 Mbps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620023">
                <a:tc>
                  <a:txBody>
                    <a:bodyPr/>
                    <a:lstStyle/>
                    <a:p>
                      <a:r>
                        <a:rPr lang="en-US" dirty="0">
                          <a:latin typeface="Times New Roman" panose="02020603050405020304" pitchFamily="18" charset="0"/>
                          <a:cs typeface="Times New Roman" panose="02020603050405020304" pitchFamily="18" charset="0"/>
                        </a:rPr>
                        <a:t>6. Should be able to host</a:t>
                      </a:r>
                      <a:r>
                        <a:rPr lang="en-US" baseline="0" dirty="0">
                          <a:latin typeface="Times New Roman" panose="02020603050405020304" pitchFamily="18" charset="0"/>
                          <a:cs typeface="Times New Roman" panose="02020603050405020304" pitchFamily="18" charset="0"/>
                        </a:rPr>
                        <a:t> data of 30 post-surgery patients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 (High)</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&gt;</a:t>
                      </a:r>
                      <a:r>
                        <a:rPr lang="en-US" baseline="0" dirty="0">
                          <a:latin typeface="Times New Roman" panose="02020603050405020304" pitchFamily="18" charset="0"/>
                          <a:cs typeface="Times New Roman" panose="02020603050405020304" pitchFamily="18" charset="0"/>
                        </a:rPr>
                        <a:t> 32 Terabytes (32TB) in PostgreSQL</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733" y="124957"/>
            <a:ext cx="3565219"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COLLABORATORS </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3" name="TextBox 2"/>
          <p:cNvSpPr txBox="1"/>
          <p:nvPr/>
        </p:nvSpPr>
        <p:spPr>
          <a:xfrm>
            <a:off x="259955" y="850640"/>
            <a:ext cx="4973782" cy="1077218"/>
          </a:xfrm>
          <a:prstGeom prst="rect">
            <a:avLst/>
          </a:prstGeom>
          <a:noFill/>
        </p:spPr>
        <p:txBody>
          <a:bodyPr wrap="square" rtlCol="0">
            <a:spAutoFit/>
          </a:bodyPr>
          <a:lstStyle/>
          <a:p>
            <a:r>
              <a:rPr lang="en-US"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DEPARTMENT OF BIOMEDICAL ENGINEERING </a:t>
            </a:r>
            <a:endParaRPr lang="en-GB"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4" name="TextBox 3"/>
          <p:cNvSpPr txBox="1"/>
          <p:nvPr/>
        </p:nvSpPr>
        <p:spPr>
          <a:xfrm>
            <a:off x="6713838" y="850640"/>
            <a:ext cx="4973782" cy="1077218"/>
          </a:xfrm>
          <a:prstGeom prst="rect">
            <a:avLst/>
          </a:prstGeom>
          <a:noFill/>
        </p:spPr>
        <p:txBody>
          <a:bodyPr wrap="square" rtlCol="0">
            <a:spAutoFit/>
          </a:bodyPr>
          <a:lstStyle/>
          <a:p>
            <a:r>
              <a:rPr lang="en-US"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DEPARTMENT OF  COMPUTER ENGINEERING</a:t>
            </a:r>
            <a:endParaRPr lang="en-GB"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5" name="Rectangle 4"/>
          <p:cNvSpPr/>
          <p:nvPr/>
        </p:nvSpPr>
        <p:spPr>
          <a:xfrm>
            <a:off x="259955" y="2726713"/>
            <a:ext cx="2946191" cy="507831"/>
          </a:xfrm>
          <a:prstGeom prst="rect">
            <a:avLst/>
          </a:prstGeom>
        </p:spPr>
        <p:txBody>
          <a:bodyPr wrap="none">
            <a:spAutoFit/>
          </a:bodyPr>
          <a:lstStyle/>
          <a:p>
            <a:pPr>
              <a:lnSpc>
                <a:spcPct val="150000"/>
              </a:lnSpc>
            </a:pPr>
            <a:r>
              <a:rPr lang="en-US" dirty="0">
                <a:latin typeface="Times New Roman" panose="02020603050405020304" pitchFamily="18" charset="0"/>
                <a:cs typeface="Times New Roman" panose="02020603050405020304" pitchFamily="18" charset="0"/>
              </a:rPr>
              <a:t>BISMARK YAO AKWETEY</a:t>
            </a:r>
          </a:p>
        </p:txBody>
      </p:sp>
      <p:sp>
        <p:nvSpPr>
          <p:cNvPr id="6" name="Rectangle 5"/>
          <p:cNvSpPr/>
          <p:nvPr/>
        </p:nvSpPr>
        <p:spPr>
          <a:xfrm>
            <a:off x="259955" y="3030493"/>
            <a:ext cx="2380588" cy="507831"/>
          </a:xfrm>
          <a:prstGeom prst="rect">
            <a:avLst/>
          </a:prstGeom>
        </p:spPr>
        <p:txBody>
          <a:bodyPr wrap="none">
            <a:spAutoFit/>
          </a:bodyPr>
          <a:lstStyle/>
          <a:p>
            <a:pPr>
              <a:lnSpc>
                <a:spcPct val="150000"/>
              </a:lnSpc>
            </a:pPr>
            <a:r>
              <a:rPr lang="en-US" dirty="0">
                <a:latin typeface="Times New Roman" panose="02020603050405020304" pitchFamily="18" charset="0"/>
                <a:cs typeface="Times New Roman" panose="02020603050405020304" pitchFamily="18" charset="0"/>
              </a:rPr>
              <a:t>RICHMOND TACKIE </a:t>
            </a:r>
          </a:p>
        </p:txBody>
      </p:sp>
      <p:sp>
        <p:nvSpPr>
          <p:cNvPr id="7" name="Rectangle 6"/>
          <p:cNvSpPr/>
          <p:nvPr/>
        </p:nvSpPr>
        <p:spPr>
          <a:xfrm>
            <a:off x="259955" y="3356539"/>
            <a:ext cx="3991670" cy="507831"/>
          </a:xfrm>
          <a:prstGeom prst="rect">
            <a:avLst/>
          </a:prstGeom>
        </p:spPr>
        <p:txBody>
          <a:bodyPr wrap="none">
            <a:spAutoFit/>
          </a:bodyPr>
          <a:lstStyle/>
          <a:p>
            <a:pPr>
              <a:lnSpc>
                <a:spcPct val="150000"/>
              </a:lnSpc>
            </a:pPr>
            <a:r>
              <a:rPr lang="en-US" dirty="0">
                <a:latin typeface="Times New Roman" panose="02020603050405020304" pitchFamily="18" charset="0"/>
                <a:cs typeface="Times New Roman" panose="02020603050405020304" pitchFamily="18" charset="0"/>
              </a:rPr>
              <a:t>SAMUEL MPAABA WINBONO  MBA </a:t>
            </a:r>
          </a:p>
        </p:txBody>
      </p:sp>
      <p:sp>
        <p:nvSpPr>
          <p:cNvPr id="8" name="Rectangle 7"/>
          <p:cNvSpPr/>
          <p:nvPr/>
        </p:nvSpPr>
        <p:spPr>
          <a:xfrm>
            <a:off x="259955" y="2400667"/>
            <a:ext cx="3290773" cy="507831"/>
          </a:xfrm>
          <a:prstGeom prst="rect">
            <a:avLst/>
          </a:prstGeom>
        </p:spPr>
        <p:txBody>
          <a:bodyPr wrap="none">
            <a:spAutoFit/>
          </a:bodyPr>
          <a:lstStyle/>
          <a:p>
            <a:pPr>
              <a:lnSpc>
                <a:spcPct val="150000"/>
              </a:lnSpc>
            </a:pPr>
            <a:r>
              <a:rPr lang="en-US" dirty="0">
                <a:latin typeface="Times New Roman" panose="02020603050405020304" pitchFamily="18" charset="0"/>
                <a:cs typeface="Times New Roman" panose="02020603050405020304" pitchFamily="18" charset="0"/>
              </a:rPr>
              <a:t>DANIELLE PATRICIA QUAYE </a:t>
            </a:r>
          </a:p>
        </p:txBody>
      </p:sp>
      <p:sp>
        <p:nvSpPr>
          <p:cNvPr id="9" name="Rectangle 8"/>
          <p:cNvSpPr/>
          <p:nvPr/>
        </p:nvSpPr>
        <p:spPr>
          <a:xfrm>
            <a:off x="259955" y="2052779"/>
            <a:ext cx="5398786" cy="507831"/>
          </a:xfrm>
          <a:prstGeom prst="rect">
            <a:avLst/>
          </a:prstGeom>
        </p:spPr>
        <p:txBody>
          <a:bodyPr wrap="none">
            <a:spAutoFit/>
          </a:bodyPr>
          <a:lstStyle/>
          <a:p>
            <a:pPr>
              <a:lnSpc>
                <a:spcPct val="150000"/>
              </a:lnSpc>
            </a:pPr>
            <a:r>
              <a:rPr lang="en-US" dirty="0">
                <a:latin typeface="Times New Roman" panose="02020603050405020304" pitchFamily="18" charset="0"/>
                <a:cs typeface="Times New Roman" panose="02020603050405020304" pitchFamily="18" charset="0"/>
              </a:rPr>
              <a:t>PROF. ELSIE EFFAH KAUFMANN (</a:t>
            </a:r>
            <a:r>
              <a:rPr lang="en-US" b="1" dirty="0">
                <a:latin typeface="Times New Roman" panose="02020603050405020304" pitchFamily="18" charset="0"/>
                <a:cs typeface="Times New Roman" panose="02020603050405020304" pitchFamily="18" charset="0"/>
              </a:rPr>
              <a:t>SUPERVISOR</a:t>
            </a:r>
            <a:r>
              <a:rPr lang="en-US" dirty="0">
                <a:latin typeface="Times New Roman" panose="02020603050405020304" pitchFamily="18" charset="0"/>
                <a:cs typeface="Times New Roman" panose="02020603050405020304" pitchFamily="18" charset="0"/>
              </a:rPr>
              <a:t>) </a:t>
            </a:r>
          </a:p>
        </p:txBody>
      </p:sp>
      <p:sp>
        <p:nvSpPr>
          <p:cNvPr id="10" name="Rectangle 9"/>
          <p:cNvSpPr/>
          <p:nvPr/>
        </p:nvSpPr>
        <p:spPr>
          <a:xfrm>
            <a:off x="6713838" y="2052779"/>
            <a:ext cx="4624279" cy="458074"/>
          </a:xfrm>
          <a:prstGeom prst="rect">
            <a:avLst/>
          </a:prstGeom>
        </p:spPr>
        <p:txBody>
          <a:bodyPr wrap="none">
            <a:spAutoFit/>
          </a:bodyPr>
          <a:lstStyle/>
          <a:p>
            <a:pPr>
              <a:lnSpc>
                <a:spcPct val="150000"/>
              </a:lnSpc>
            </a:pPr>
            <a:r>
              <a:rPr lang="en-US" dirty="0">
                <a:latin typeface="Times New Roman" panose="02020603050405020304" pitchFamily="18" charset="0"/>
                <a:cs typeface="Times New Roman" panose="02020603050405020304" pitchFamily="18" charset="0"/>
              </a:rPr>
              <a:t>DR. GODFREY MILLS (</a:t>
            </a:r>
            <a:r>
              <a:rPr lang="en-US" b="1" dirty="0">
                <a:latin typeface="Times New Roman" panose="02020603050405020304" pitchFamily="18" charset="0"/>
                <a:cs typeface="Times New Roman" panose="02020603050405020304" pitchFamily="18" charset="0"/>
              </a:rPr>
              <a:t>CO-SUPERVISOR</a:t>
            </a:r>
            <a:r>
              <a:rPr lang="en-US" dirty="0">
                <a:latin typeface="Times New Roman" panose="02020603050405020304" pitchFamily="18" charset="0"/>
                <a:cs typeface="Times New Roman" panose="02020603050405020304" pitchFamily="18" charset="0"/>
              </a:rPr>
              <a:t>) </a:t>
            </a:r>
          </a:p>
        </p:txBody>
      </p:sp>
      <p:sp>
        <p:nvSpPr>
          <p:cNvPr id="12" name="Subtitle 2"/>
          <p:cNvSpPr txBox="1"/>
          <p:nvPr/>
        </p:nvSpPr>
        <p:spPr>
          <a:xfrm>
            <a:off x="122733" y="3986364"/>
            <a:ext cx="5536008" cy="23773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NORTHWESTERN UNIVERSITY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DR. HASSAN GHOMRAWVI </a:t>
            </a:r>
          </a:p>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DR. MATTHEW GLUCKSBURG  </a:t>
            </a:r>
          </a:p>
          <a:p>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GB"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a:p>
            <a:endParaRPr lang="en-US" dirty="0"/>
          </a:p>
        </p:txBody>
      </p:sp>
      <p:sp>
        <p:nvSpPr>
          <p:cNvPr id="13" name="Rectangle 12"/>
          <p:cNvSpPr/>
          <p:nvPr/>
        </p:nvSpPr>
        <p:spPr>
          <a:xfrm>
            <a:off x="6713838" y="3864370"/>
            <a:ext cx="4339916" cy="1800493"/>
          </a:xfrm>
          <a:prstGeom prst="rect">
            <a:avLst/>
          </a:prstGeom>
        </p:spPr>
        <p:txBody>
          <a:bodyPr wrap="square">
            <a:spAutoFit/>
          </a:bodyPr>
          <a:lstStyle/>
          <a:p>
            <a:r>
              <a:rPr lang="en-US" sz="32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SPECIALIST AT KORLE-BU TEACHING HOSPITAL </a:t>
            </a:r>
            <a:br>
              <a:rPr lang="en-US" sz="1600" b="1" dirty="0">
                <a:ln w="9525">
                  <a:solidFill>
                    <a:schemeClr val="tx1">
                      <a:lumMod val="65000"/>
                      <a:lumOff val="35000"/>
                    </a:schemeClr>
                  </a:solidFill>
                  <a:prstDash val="solid"/>
                </a:ln>
                <a:solidFill>
                  <a:srgbClr val="C00000"/>
                </a:solidFill>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a:t>
            </a:r>
            <a:br>
              <a:rPr lang="en-US" sz="11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DR. WILLIAM APPEADU-MENSAH</a:t>
            </a:r>
            <a:r>
              <a:rPr lang="en-US" sz="1100"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48" y="117994"/>
            <a:ext cx="10515600" cy="61105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22388" y="852615"/>
            <a:ext cx="11343502" cy="5362833"/>
          </a:xfrm>
        </p:spPr>
        <p:txBody>
          <a:bodyPr/>
          <a:lstStyle/>
          <a:p>
            <a:pPr marL="0" indent="0">
              <a:buNone/>
            </a:pPr>
            <a:r>
              <a:rPr lang="en-US" dirty="0"/>
              <a:t>The web application design concept was made in FIGMA. The concept shows the User Interface and User Experience of the application </a:t>
            </a:r>
          </a:p>
          <a:p>
            <a:r>
              <a:rPr lang="en-US" dirty="0"/>
              <a:t>User Interface(UI)</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52" y="2211859"/>
            <a:ext cx="11123338" cy="44978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43" y="179778"/>
            <a:ext cx="10515600" cy="882903"/>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368643" y="1062681"/>
            <a:ext cx="10985157" cy="5114282"/>
          </a:xfrm>
        </p:spPr>
        <p:txBody>
          <a:bodyPr/>
          <a:lstStyle/>
          <a:p>
            <a:r>
              <a:rPr lang="en-US" dirty="0"/>
              <a:t>Register Page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74" y="1532238"/>
            <a:ext cx="11183758" cy="50275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19" y="155065"/>
            <a:ext cx="10515600" cy="796406"/>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20130" y="1096577"/>
            <a:ext cx="11343502" cy="5477218"/>
          </a:xfrm>
        </p:spPr>
        <p:txBody>
          <a:bodyPr/>
          <a:lstStyle/>
          <a:p>
            <a:r>
              <a:rPr lang="en-US" dirty="0"/>
              <a:t>Dashboard Page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44" y="1569308"/>
            <a:ext cx="11358087" cy="482562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5" y="216848"/>
            <a:ext cx="10515600" cy="709909"/>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57199" y="1075038"/>
            <a:ext cx="11442357" cy="5449330"/>
          </a:xfrm>
        </p:spPr>
        <p:txBody>
          <a:bodyPr/>
          <a:lstStyle/>
          <a:p>
            <a:r>
              <a:rPr lang="en-US" dirty="0"/>
              <a:t>Display of Vitals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81" y="1655805"/>
            <a:ext cx="11071653" cy="50168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19" y="192136"/>
            <a:ext cx="10515600" cy="833476"/>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358346" y="1025612"/>
            <a:ext cx="11491784" cy="5151351"/>
          </a:xfrm>
        </p:spPr>
        <p:txBody>
          <a:bodyPr/>
          <a:lstStyle/>
          <a:p>
            <a:r>
              <a:rPr lang="en-US" dirty="0"/>
              <a:t>User Experience (UX)</a:t>
            </a:r>
          </a:p>
          <a:p>
            <a:pPr marL="0" indent="0">
              <a:buNone/>
            </a:pPr>
            <a:endParaRPr lang="en-US" dirty="0"/>
          </a:p>
        </p:txBody>
      </p:sp>
      <p:pic>
        <p:nvPicPr>
          <p:cNvPr id="4" name="55C6CF1">
            <a:hlinkClick r:id="" action="ppaction://media"/>
          </p:cNvPr>
          <p:cNvPicPr>
            <a:picLocks noChangeAspect="1"/>
          </p:cNvPicPr>
          <p:nvPr>
            <a:videoFile r:link="rId1"/>
            <p:extLst>
              <p:ext uri="{DAA4B4D4-6D71-4841-9C94-3DE7FCFB9230}">
                <p14:media xmlns:p14="http://schemas.microsoft.com/office/powerpoint/2010/main" r:embed="rId2">
                  <p14:trim end="5584.799805"/>
                </p14:media>
              </p:ext>
            </p:extLst>
          </p:nvPr>
        </p:nvPicPr>
        <p:blipFill>
          <a:blip r:embed="rId4"/>
          <a:stretch>
            <a:fillRect/>
          </a:stretch>
        </p:blipFill>
        <p:spPr>
          <a:xfrm>
            <a:off x="766119" y="1544595"/>
            <a:ext cx="10873946" cy="517121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97552"/>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345989" y="506628"/>
            <a:ext cx="11578281" cy="5670336"/>
          </a:xfrm>
        </p:spPr>
        <p:txBody>
          <a:bodyPr/>
          <a:lstStyle/>
          <a:p>
            <a:r>
              <a:rPr lang="en-US" dirty="0"/>
              <a:t>SYTEM ARCHITECTURE </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 y="939114"/>
            <a:ext cx="12192001" cy="57953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46" y="155065"/>
            <a:ext cx="10515600" cy="784050"/>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370703" y="939115"/>
            <a:ext cx="11467070" cy="5609966"/>
          </a:xfrm>
        </p:spPr>
        <p:txBody>
          <a:bodyPr/>
          <a:lstStyle/>
          <a:p>
            <a:r>
              <a:rPr lang="en-US" dirty="0"/>
              <a:t>USE CASE DIAGRAM: </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781169" y="827903"/>
            <a:ext cx="7105134" cy="59188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859" y="179779"/>
            <a:ext cx="10515600" cy="697552"/>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395416" y="877331"/>
            <a:ext cx="11331146" cy="5597611"/>
          </a:xfrm>
        </p:spPr>
        <p:txBody>
          <a:bodyPr/>
          <a:lstStyle/>
          <a:p>
            <a:r>
              <a:rPr lang="en-US" dirty="0"/>
              <a:t>FLOW CHART FOR FITBIT API</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52616" y="1596531"/>
            <a:ext cx="9969843" cy="44953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637" y="93281"/>
            <a:ext cx="10515600" cy="68519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CONCEPTUALIZATION Cont’D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160637" y="778476"/>
            <a:ext cx="11899557" cy="5906529"/>
          </a:xfrm>
        </p:spPr>
        <p:txBody>
          <a:bodyPr/>
          <a:lstStyle/>
          <a:p>
            <a:r>
              <a:rPr lang="en-US" dirty="0"/>
              <a:t>FLOW CHART FOR XIAOMI </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47582" y="1235676"/>
            <a:ext cx="10725665" cy="54493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5" y="192135"/>
            <a:ext cx="10515600" cy="796406"/>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TEST FOR NORMALITY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94269" y="988541"/>
            <a:ext cx="11182865" cy="5325761"/>
          </a:xfrm>
        </p:spPr>
        <p:txBody>
          <a:bodyPr/>
          <a:lstStyle/>
          <a:p>
            <a:r>
              <a:rPr lang="en-US" dirty="0"/>
              <a:t>Quantile-Quantile Plot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03" y="1643449"/>
            <a:ext cx="9662983" cy="4870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918" y="74140"/>
            <a:ext cx="4878876"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BACKGROUND</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5" name="Content Placeholder 4"/>
          <p:cNvSpPr>
            <a:spLocks noGrp="1"/>
          </p:cNvSpPr>
          <p:nvPr>
            <p:ph idx="1"/>
          </p:nvPr>
        </p:nvSpPr>
        <p:spPr>
          <a:xfrm>
            <a:off x="494269" y="1070520"/>
            <a:ext cx="11108725" cy="4473146"/>
          </a:xfrm>
        </p:spPr>
        <p:txBody>
          <a:bodyPr>
            <a:normAutofit fontScale="92500"/>
          </a:bodyPr>
          <a:lstStyle/>
          <a:p>
            <a:r>
              <a:rPr lang="en-US" dirty="0"/>
              <a:t>Wearable technology (WT) encompasses a myriad of devices worn directly on or loosely attached to a person (Godfrey et al., 2018)</a:t>
            </a:r>
          </a:p>
          <a:p>
            <a:r>
              <a:rPr lang="en-US" dirty="0"/>
              <a:t>WT can be subdivided into two categories;</a:t>
            </a:r>
          </a:p>
          <a:p>
            <a:pPr marL="571500" indent="-571500">
              <a:buFont typeface="+mj-lt"/>
              <a:buAutoNum type="romanLcPeriod"/>
            </a:pPr>
            <a:r>
              <a:rPr lang="en-US" dirty="0"/>
              <a:t>Primary: those operating independently and functioning as central connectors for other devices </a:t>
            </a:r>
          </a:p>
          <a:p>
            <a:pPr marL="571500" indent="-571500">
              <a:buFont typeface="+mj-lt"/>
              <a:buAutoNum type="romanLcPeriod"/>
            </a:pPr>
            <a:r>
              <a:rPr lang="en-US" dirty="0"/>
              <a:t>Secondary: those that record specific actions or execute a measurement </a:t>
            </a:r>
          </a:p>
          <a:p>
            <a:pPr marL="0" indent="0">
              <a:buNone/>
            </a:pPr>
            <a:endParaRPr lang="en-US" dirty="0"/>
          </a:p>
          <a:p>
            <a:r>
              <a:rPr lang="en-US" dirty="0"/>
              <a:t>Wearable Health Devices (WHD) are an emerging WT that enable continuous monitoring of human vital signs in a clinical environment (Di Rienzo et al., 2005)</a:t>
            </a:r>
          </a:p>
        </p:txBody>
      </p:sp>
      <p:sp>
        <p:nvSpPr>
          <p:cNvPr id="2" name="Footer Placeholder 1"/>
          <p:cNvSpPr>
            <a:spLocks noGrp="1"/>
          </p:cNvSpPr>
          <p:nvPr>
            <p:ph type="ftr" sz="quarter" idx="11"/>
          </p:nvPr>
        </p:nvSpPr>
        <p:spPr>
          <a:xfrm>
            <a:off x="494269" y="5770605"/>
            <a:ext cx="11590639" cy="926758"/>
          </a:xfrm>
        </p:spPr>
        <p:txBody>
          <a:bodyPr/>
          <a:lstStyle/>
          <a:p>
            <a:pPr algn="l"/>
            <a:endParaRPr lang="en-US" dirty="0">
              <a:solidFill>
                <a:schemeClr val="tx1"/>
              </a:solidFill>
              <a:latin typeface="Times New Roman" panose="02020603050405020304" pitchFamily="18" charset="0"/>
              <a:cs typeface="Times New Roman" panose="02020603050405020304" pitchFamily="18" charset="0"/>
            </a:endParaRPr>
          </a:p>
          <a:p>
            <a:pPr algn="l"/>
            <a:r>
              <a:rPr lang="en-US" dirty="0">
                <a:solidFill>
                  <a:schemeClr val="tx1"/>
                </a:solidFill>
                <a:latin typeface="Times New Roman" panose="02020603050405020304" pitchFamily="18" charset="0"/>
                <a:cs typeface="Times New Roman" panose="02020603050405020304" pitchFamily="18" charset="0"/>
              </a:rPr>
              <a:t>Godfrey, A., Hetherington, V., Shum, H., Bonato, P., Lovell, N. H., &amp; Stuart, S. (2018). From A to Z: Wearable technology explained. Maturitas, 113(April), 40–47. </a:t>
            </a:r>
            <a:r>
              <a:rPr lang="en-US" dirty="0">
                <a:solidFill>
                  <a:schemeClr val="tx1"/>
                </a:solidFill>
                <a:latin typeface="Times New Roman" panose="02020603050405020304" pitchFamily="18" charset="0"/>
                <a:cs typeface="Times New Roman" panose="02020603050405020304" pitchFamily="18" charset="0"/>
                <a:hlinkClick r:id="rId2"/>
              </a:rPr>
              <a:t>https://doi.org/10.1016/j.maturitas.2018.04.012</a:t>
            </a:r>
            <a:endParaRPr lang="en-US" dirty="0">
              <a:solidFill>
                <a:schemeClr val="tx1"/>
              </a:solidFill>
              <a:latin typeface="Times New Roman" panose="02020603050405020304" pitchFamily="18" charset="0"/>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a:p>
            <a:pPr algn="l"/>
            <a:r>
              <a:rPr lang="en-US" dirty="0">
                <a:solidFill>
                  <a:schemeClr val="tx1"/>
                </a:solidFill>
                <a:latin typeface="Times New Roman" panose="02020603050405020304" pitchFamily="18" charset="0"/>
                <a:cs typeface="Times New Roman" panose="02020603050405020304" pitchFamily="18" charset="0"/>
              </a:rPr>
              <a:t>Di Rienzo, M., Rizzo, F., Parati, G., Brambilla, G., Ferratini, M., &amp; Castiglioni, P. (2005). MagIC system: A new textile-based wearable device for biological signal monitoring. Applicability in daily life and clinical setting. Annual International Conference of the IEEE Engineering in Medicine and Biology - Proceedings, 7 VOLS, 7167–7169. https://doi.org/10.1109/iembs.2005.1616161</a:t>
            </a:r>
          </a:p>
          <a:p>
            <a:pPr algn="l"/>
            <a:r>
              <a:rPr lang="en-US" dirty="0">
                <a:solidFill>
                  <a:schemeClr val="tx1"/>
                </a:solidFill>
                <a:latin typeface="Times New Roman" panose="02020603050405020304" pitchFamily="18" charset="0"/>
                <a:cs typeface="Times New Roman" panose="02020603050405020304" pitchFamily="18" charset="0"/>
              </a:rPr>
              <a:t> </a:t>
            </a:r>
          </a:p>
          <a:p>
            <a:pPr algn="l"/>
            <a:r>
              <a:rPr lang="en-US" dirty="0">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46" y="155065"/>
            <a:ext cx="10515600" cy="821120"/>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TEST FOR NORMALITY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395415" y="976185"/>
            <a:ext cx="11405287" cy="5200778"/>
          </a:xfrm>
        </p:spPr>
        <p:txBody>
          <a:bodyPr/>
          <a:lstStyle/>
          <a:p>
            <a:r>
              <a:rPr lang="en-US" dirty="0"/>
              <a:t>Histogram Plot </a:t>
            </a:r>
          </a:p>
          <a:p>
            <a:pPr marL="0" indent="0">
              <a:buNone/>
            </a:pPr>
            <a:endParaRPr lang="en-US" dirty="0"/>
          </a:p>
        </p:txBody>
      </p:sp>
      <p:pic>
        <p:nvPicPr>
          <p:cNvPr id="4" name="Content Placeholder 3"/>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64973" y="1569308"/>
            <a:ext cx="10354961" cy="49921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7" y="130351"/>
            <a:ext cx="10515600" cy="746979"/>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TEST FOR NORMALITY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20130" y="963827"/>
            <a:ext cx="10933670" cy="531341"/>
          </a:xfrm>
        </p:spPr>
        <p:txBody>
          <a:bodyPr/>
          <a:lstStyle/>
          <a:p>
            <a:r>
              <a:rPr lang="en-US" dirty="0"/>
              <a:t>Shapiro-Wilk Test</a:t>
            </a:r>
          </a:p>
          <a:p>
            <a:pPr marL="0" indent="0">
              <a:buNone/>
            </a:pPr>
            <a:endParaRPr lang="en-US" dirty="0"/>
          </a:p>
        </p:txBody>
      </p:sp>
      <p:graphicFrame>
        <p:nvGraphicFramePr>
          <p:cNvPr id="4" name="Table 3"/>
          <p:cNvGraphicFramePr>
            <a:graphicFrameLocks noGrp="1"/>
          </p:cNvGraphicFramePr>
          <p:nvPr/>
        </p:nvGraphicFramePr>
        <p:xfrm>
          <a:off x="531342" y="1495166"/>
          <a:ext cx="10935728" cy="5253717"/>
        </p:xfrm>
        <a:graphic>
          <a:graphicData uri="http://schemas.openxmlformats.org/drawingml/2006/table">
            <a:tbl>
              <a:tblPr firstRow="1" firstCol="1" bandRow="1">
                <a:tableStyleId>{5C22544A-7EE6-4342-B048-85BDC9FD1C3A}</a:tableStyleId>
              </a:tblPr>
              <a:tblGrid>
                <a:gridCol w="3692417">
                  <a:extLst>
                    <a:ext uri="{9D8B030D-6E8A-4147-A177-3AD203B41FA5}">
                      <a16:colId xmlns:a16="http://schemas.microsoft.com/office/drawing/2014/main" val="20000"/>
                    </a:ext>
                  </a:extLst>
                </a:gridCol>
                <a:gridCol w="3725165">
                  <a:extLst>
                    <a:ext uri="{9D8B030D-6E8A-4147-A177-3AD203B41FA5}">
                      <a16:colId xmlns:a16="http://schemas.microsoft.com/office/drawing/2014/main" val="20001"/>
                    </a:ext>
                  </a:extLst>
                </a:gridCol>
                <a:gridCol w="3518146">
                  <a:extLst>
                    <a:ext uri="{9D8B030D-6E8A-4147-A177-3AD203B41FA5}">
                      <a16:colId xmlns:a16="http://schemas.microsoft.com/office/drawing/2014/main" val="20002"/>
                    </a:ext>
                  </a:extLst>
                </a:gridCol>
              </a:tblGrid>
              <a:tr h="506629">
                <a:tc>
                  <a:txBody>
                    <a:bodyPr/>
                    <a:lstStyle/>
                    <a:p>
                      <a:pPr marL="0" marR="0" algn="ctr">
                        <a:lnSpc>
                          <a:spcPct val="150000"/>
                        </a:lnSpc>
                        <a:spcBef>
                          <a:spcPts val="0"/>
                        </a:spcBef>
                        <a:spcAft>
                          <a:spcPts val="0"/>
                        </a:spcAft>
                        <a:tabLst>
                          <a:tab pos="500380" algn="l"/>
                        </a:tabLst>
                      </a:pPr>
                      <a:r>
                        <a:rPr lang="en-US" sz="1600" dirty="0">
                          <a:effectLst/>
                          <a:latin typeface="Times New Roman" panose="02020603050405020304" pitchFamily="18" charset="0"/>
                          <a:ea typeface="+mn-ea"/>
                          <a:cs typeface="Times New Roman" panose="02020603050405020304" pitchFamily="18" charset="0"/>
                        </a:rPr>
                        <a:t>VITAL</a:t>
                      </a:r>
                      <a:r>
                        <a:rPr lang="en-US" sz="1600" baseline="0" dirty="0">
                          <a:effectLst/>
                          <a:latin typeface="Times New Roman" panose="02020603050405020304" pitchFamily="18" charset="0"/>
                          <a:ea typeface="+mn-ea"/>
                          <a:cs typeface="Times New Roman" panose="02020603050405020304" pitchFamily="18" charset="0"/>
                        </a:rPr>
                        <a:t> SIGN</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tabLst>
                          <a:tab pos="500380" algn="l"/>
                        </a:tabLst>
                      </a:pPr>
                      <a:r>
                        <a:rPr lang="en-US" sz="1600" dirty="0">
                          <a:effectLst/>
                          <a:latin typeface="Times New Roman" panose="02020603050405020304" pitchFamily="18" charset="0"/>
                          <a:ea typeface="Calibri" panose="020F0502020204030204" charset="0"/>
                          <a:cs typeface="Times New Roman" panose="02020603050405020304" pitchFamily="18" charset="0"/>
                        </a:rPr>
                        <a:t>P-VALUE</a:t>
                      </a:r>
                    </a:p>
                  </a:txBody>
                  <a:tcPr marL="68580" marR="68580" marT="0" marB="0"/>
                </a:tc>
                <a:tc>
                  <a:txBody>
                    <a:bodyPr/>
                    <a:lstStyle/>
                    <a:p>
                      <a:pPr marL="0" marR="0" algn="ctr">
                        <a:lnSpc>
                          <a:spcPct val="150000"/>
                        </a:lnSpc>
                        <a:spcBef>
                          <a:spcPts val="0"/>
                        </a:spcBef>
                        <a:spcAft>
                          <a:spcPts val="0"/>
                        </a:spcAft>
                        <a:tabLst>
                          <a:tab pos="500380" algn="l"/>
                        </a:tabLst>
                      </a:pPr>
                      <a:r>
                        <a:rPr lang="en-US" sz="1600" dirty="0">
                          <a:effectLst/>
                          <a:latin typeface="Times New Roman" panose="02020603050405020304" pitchFamily="18" charset="0"/>
                          <a:ea typeface="+mn-ea"/>
                          <a:cs typeface="Times New Roman" panose="02020603050405020304" pitchFamily="18" charset="0"/>
                        </a:rPr>
                        <a:t>CONCLUSION</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0965">
                <a:tc>
                  <a:txBody>
                    <a:bodyPr/>
                    <a:lstStyle/>
                    <a:p>
                      <a:pPr marL="0" marR="0" algn="just">
                        <a:lnSpc>
                          <a:spcPct val="150000"/>
                        </a:lnSpc>
                        <a:spcBef>
                          <a:spcPts val="0"/>
                        </a:spcBef>
                        <a:spcAft>
                          <a:spcPts val="0"/>
                        </a:spcAft>
                        <a:tabLst>
                          <a:tab pos="500380" algn="l"/>
                        </a:tabLst>
                      </a:pPr>
                      <a:r>
                        <a:rPr lang="en-US" sz="1600" b="0" dirty="0">
                          <a:effectLst/>
                          <a:latin typeface="Times New Roman" panose="02020603050405020304" pitchFamily="18" charset="0"/>
                          <a:cs typeface="Times New Roman" panose="02020603050405020304" pitchFamily="18" charset="0"/>
                        </a:rPr>
                        <a:t>Patient monitor heart rate </a:t>
                      </a:r>
                      <a:endParaRPr lang="en-US" sz="1600" b="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1.06x 10</a:t>
                      </a:r>
                      <a:r>
                        <a:rPr lang="en-US" sz="1600" baseline="30000">
                          <a:effectLst/>
                          <a:latin typeface="Times New Roman" panose="02020603050405020304" pitchFamily="18" charset="0"/>
                          <a:cs typeface="Times New Roman" panose="02020603050405020304" pitchFamily="18" charset="0"/>
                        </a:rPr>
                        <a:t>-15</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05807">
                <a:tc>
                  <a:txBody>
                    <a:bodyPr/>
                    <a:lstStyle/>
                    <a:p>
                      <a:pPr marL="0" marR="0" algn="just">
                        <a:lnSpc>
                          <a:spcPct val="150000"/>
                        </a:lnSpc>
                        <a:spcBef>
                          <a:spcPts val="0"/>
                        </a:spcBef>
                        <a:spcAft>
                          <a:spcPts val="0"/>
                        </a:spcAft>
                        <a:tabLst>
                          <a:tab pos="500380" algn="l"/>
                        </a:tabLst>
                      </a:pPr>
                      <a:r>
                        <a:rPr lang="en-US" sz="1600" b="0" dirty="0">
                          <a:effectLst/>
                          <a:latin typeface="Times New Roman" panose="02020603050405020304" pitchFamily="18" charset="0"/>
                          <a:cs typeface="Times New Roman" panose="02020603050405020304" pitchFamily="18" charset="0"/>
                        </a:rPr>
                        <a:t>Xiaomi heart rate on same day with patient monitor</a:t>
                      </a:r>
                      <a:endParaRPr lang="en-US" sz="1600" b="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dirty="0">
                          <a:effectLst/>
                          <a:latin typeface="Times New Roman" panose="02020603050405020304" pitchFamily="18" charset="0"/>
                          <a:cs typeface="Times New Roman" panose="02020603050405020304" pitchFamily="18" charset="0"/>
                        </a:rPr>
                        <a:t>1.60x 10</a:t>
                      </a:r>
                      <a:r>
                        <a:rPr lang="en-US" sz="1600" baseline="300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805807">
                <a:tc>
                  <a:txBody>
                    <a:bodyPr/>
                    <a:lstStyle/>
                    <a:p>
                      <a:pPr marL="0" marR="0" algn="just">
                        <a:lnSpc>
                          <a:spcPct val="150000"/>
                        </a:lnSpc>
                        <a:spcBef>
                          <a:spcPts val="0"/>
                        </a:spcBef>
                        <a:spcAft>
                          <a:spcPts val="0"/>
                        </a:spcAft>
                        <a:tabLst>
                          <a:tab pos="500380" algn="l"/>
                        </a:tabLst>
                      </a:pPr>
                      <a:r>
                        <a:rPr lang="en-US" sz="1600" b="0">
                          <a:effectLst/>
                          <a:latin typeface="Times New Roman" panose="02020603050405020304" pitchFamily="18" charset="0"/>
                          <a:cs typeface="Times New Roman" panose="02020603050405020304" pitchFamily="18" charset="0"/>
                        </a:rPr>
                        <a:t>Fitbit heart rate on same day with patient monitor</a:t>
                      </a:r>
                      <a:endParaRPr lang="en-US" sz="1600" b="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dirty="0">
                          <a:effectLst/>
                          <a:latin typeface="Times New Roman" panose="02020603050405020304" pitchFamily="18" charset="0"/>
                          <a:cs typeface="Times New Roman" panose="02020603050405020304" pitchFamily="18" charset="0"/>
                        </a:rPr>
                        <a:t>1.34x 10</a:t>
                      </a:r>
                      <a:r>
                        <a:rPr lang="en-US" sz="1600" baseline="30000" dirty="0">
                          <a:effectLst/>
                          <a:latin typeface="Times New Roman" panose="02020603050405020304" pitchFamily="18" charset="0"/>
                          <a:cs typeface="Times New Roman" panose="02020603050405020304" pitchFamily="18" charset="0"/>
                        </a:rPr>
                        <a:t>-17</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0965">
                <a:tc>
                  <a:txBody>
                    <a:bodyPr/>
                    <a:lstStyle/>
                    <a:p>
                      <a:pPr marL="0" marR="0" algn="just">
                        <a:lnSpc>
                          <a:spcPct val="150000"/>
                        </a:lnSpc>
                        <a:spcBef>
                          <a:spcPts val="0"/>
                        </a:spcBef>
                        <a:spcAft>
                          <a:spcPts val="0"/>
                        </a:spcAft>
                        <a:tabLst>
                          <a:tab pos="500380" algn="l"/>
                        </a:tabLst>
                      </a:pPr>
                      <a:r>
                        <a:rPr lang="en-US" sz="1600" b="0">
                          <a:effectLst/>
                          <a:latin typeface="Times New Roman" panose="02020603050405020304" pitchFamily="18" charset="0"/>
                          <a:cs typeface="Times New Roman" panose="02020603050405020304" pitchFamily="18" charset="0"/>
                        </a:rPr>
                        <a:t>Xiaomi SPO2 data</a:t>
                      </a:r>
                      <a:endParaRPr lang="en-US" sz="1600" b="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8.31x 10</a:t>
                      </a:r>
                      <a:r>
                        <a:rPr lang="en-US" sz="1600" baseline="30000">
                          <a:effectLst/>
                          <a:latin typeface="Times New Roman" panose="02020603050405020304" pitchFamily="18" charset="0"/>
                          <a:cs typeface="Times New Roman" panose="02020603050405020304" pitchFamily="18" charset="0"/>
                        </a:rPr>
                        <a:t>-19</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0965">
                <a:tc>
                  <a:txBody>
                    <a:bodyPr/>
                    <a:lstStyle/>
                    <a:p>
                      <a:pPr marL="0" marR="0" algn="just">
                        <a:lnSpc>
                          <a:spcPct val="150000"/>
                        </a:lnSpc>
                        <a:spcBef>
                          <a:spcPts val="0"/>
                        </a:spcBef>
                        <a:spcAft>
                          <a:spcPts val="0"/>
                        </a:spcAft>
                        <a:tabLst>
                          <a:tab pos="500380" algn="l"/>
                        </a:tabLst>
                      </a:pPr>
                      <a:r>
                        <a:rPr lang="en-US" sz="1600" b="0">
                          <a:effectLst/>
                          <a:latin typeface="Times New Roman" panose="02020603050405020304" pitchFamily="18" charset="0"/>
                          <a:cs typeface="Times New Roman" panose="02020603050405020304" pitchFamily="18" charset="0"/>
                        </a:rPr>
                        <a:t>Patient monitor SPO2 data</a:t>
                      </a:r>
                      <a:endParaRPr lang="en-US" sz="1600" b="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dirty="0">
                          <a:effectLst/>
                          <a:latin typeface="Times New Roman" panose="02020603050405020304" pitchFamily="18" charset="0"/>
                          <a:cs typeface="Times New Roman" panose="02020603050405020304" pitchFamily="18" charset="0"/>
                        </a:rPr>
                        <a:t>6.60x 10</a:t>
                      </a:r>
                      <a:r>
                        <a:rPr lang="en-US" sz="1600" baseline="30000" dirty="0">
                          <a:effectLst/>
                          <a:latin typeface="Times New Roman" panose="02020603050405020304" pitchFamily="18" charset="0"/>
                          <a:cs typeface="Times New Roman" panose="02020603050405020304" pitchFamily="18" charset="0"/>
                        </a:rPr>
                        <a:t>-13</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80965">
                <a:tc>
                  <a:txBody>
                    <a:bodyPr/>
                    <a:lstStyle/>
                    <a:p>
                      <a:pPr marL="0" marR="0" algn="just">
                        <a:lnSpc>
                          <a:spcPct val="150000"/>
                        </a:lnSpc>
                        <a:spcBef>
                          <a:spcPts val="0"/>
                        </a:spcBef>
                        <a:spcAft>
                          <a:spcPts val="0"/>
                        </a:spcAft>
                        <a:tabLst>
                          <a:tab pos="500380" algn="l"/>
                        </a:tabLst>
                      </a:pPr>
                      <a:r>
                        <a:rPr lang="en-US" sz="1600" b="0">
                          <a:effectLst/>
                          <a:latin typeface="Times New Roman" panose="02020603050405020304" pitchFamily="18" charset="0"/>
                          <a:cs typeface="Times New Roman" panose="02020603050405020304" pitchFamily="18" charset="0"/>
                        </a:rPr>
                        <a:t>Manual heart rate data</a:t>
                      </a:r>
                      <a:endParaRPr lang="en-US" sz="1600" b="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dirty="0">
                          <a:effectLst/>
                          <a:latin typeface="Times New Roman" panose="02020603050405020304" pitchFamily="18" charset="0"/>
                          <a:cs typeface="Times New Roman" panose="02020603050405020304" pitchFamily="18" charset="0"/>
                        </a:rPr>
                        <a:t>4.22x 10</a:t>
                      </a:r>
                      <a:r>
                        <a:rPr lang="en-US" sz="1600" baseline="30000" dirty="0">
                          <a:effectLst/>
                          <a:latin typeface="Times New Roman" panose="02020603050405020304" pitchFamily="18" charset="0"/>
                          <a:cs typeface="Times New Roman" panose="02020603050405020304" pitchFamily="18" charset="0"/>
                        </a:rPr>
                        <a:t>-7</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805807">
                <a:tc>
                  <a:txBody>
                    <a:bodyPr/>
                    <a:lstStyle/>
                    <a:p>
                      <a:pPr marL="0" marR="0" algn="just">
                        <a:lnSpc>
                          <a:spcPct val="150000"/>
                        </a:lnSpc>
                        <a:spcBef>
                          <a:spcPts val="0"/>
                        </a:spcBef>
                        <a:spcAft>
                          <a:spcPts val="0"/>
                        </a:spcAft>
                        <a:tabLst>
                          <a:tab pos="500380" algn="l"/>
                        </a:tabLst>
                      </a:pPr>
                      <a:r>
                        <a:rPr lang="en-US" sz="1600" b="0">
                          <a:effectLst/>
                          <a:latin typeface="Times New Roman" panose="02020603050405020304" pitchFamily="18" charset="0"/>
                          <a:cs typeface="Times New Roman" panose="02020603050405020304" pitchFamily="18" charset="0"/>
                        </a:rPr>
                        <a:t>Xiaomi heart rate on same day with manual monitor</a:t>
                      </a:r>
                      <a:endParaRPr lang="en-US" sz="1600" b="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2.38x 10</a:t>
                      </a:r>
                      <a:r>
                        <a:rPr lang="en-US" sz="1600" baseline="30000">
                          <a:effectLst/>
                          <a:latin typeface="Times New Roman" panose="02020603050405020304" pitchFamily="18" charset="0"/>
                          <a:cs typeface="Times New Roman" panose="02020603050405020304" pitchFamily="18" charset="0"/>
                        </a:rPr>
                        <a:t>-9</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a:effectLst/>
                          <a:latin typeface="Times New Roman" panose="02020603050405020304" pitchFamily="18" charset="0"/>
                          <a:cs typeface="Times New Roman" panose="02020603050405020304" pitchFamily="18" charset="0"/>
                        </a:rPr>
                        <a:t>Not normally distributed</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805807">
                <a:tc>
                  <a:txBody>
                    <a:bodyPr/>
                    <a:lstStyle/>
                    <a:p>
                      <a:pPr marL="0" marR="0" algn="just">
                        <a:lnSpc>
                          <a:spcPct val="150000"/>
                        </a:lnSpc>
                        <a:spcBef>
                          <a:spcPts val="0"/>
                        </a:spcBef>
                        <a:spcAft>
                          <a:spcPts val="0"/>
                        </a:spcAft>
                        <a:tabLst>
                          <a:tab pos="500380" algn="l"/>
                        </a:tabLst>
                      </a:pPr>
                      <a:r>
                        <a:rPr lang="en-US" sz="1600" b="0" dirty="0">
                          <a:effectLst/>
                          <a:latin typeface="Times New Roman" panose="02020603050405020304" pitchFamily="18" charset="0"/>
                          <a:cs typeface="Times New Roman" panose="02020603050405020304" pitchFamily="18" charset="0"/>
                        </a:rPr>
                        <a:t>Fitbit heart rate on same day with manual monitor</a:t>
                      </a:r>
                      <a:endParaRPr lang="en-US" sz="1600" b="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dirty="0">
                          <a:effectLst/>
                          <a:latin typeface="Times New Roman" panose="02020603050405020304" pitchFamily="18" charset="0"/>
                          <a:cs typeface="Times New Roman" panose="02020603050405020304" pitchFamily="18" charset="0"/>
                        </a:rPr>
                        <a:t>6.06x 10</a:t>
                      </a:r>
                      <a:r>
                        <a:rPr lang="en-US" sz="1600" baseline="30000" dirty="0">
                          <a:effectLst/>
                          <a:latin typeface="Times New Roman" panose="02020603050405020304" pitchFamily="18" charset="0"/>
                          <a:cs typeface="Times New Roman" panose="02020603050405020304" pitchFamily="18" charset="0"/>
                        </a:rPr>
                        <a:t>-9</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1600" dirty="0">
                          <a:effectLst/>
                          <a:latin typeface="Times New Roman" panose="02020603050405020304" pitchFamily="18" charset="0"/>
                          <a:cs typeface="Times New Roman" panose="02020603050405020304" pitchFamily="18" charset="0"/>
                        </a:rPr>
                        <a:t>Not normally distributed</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860" y="192135"/>
            <a:ext cx="10515600" cy="932330"/>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STATISTICAL ANALYSIS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556054" y="1124466"/>
            <a:ext cx="10587681" cy="531340"/>
          </a:xfrm>
        </p:spPr>
        <p:txBody>
          <a:bodyPr/>
          <a:lstStyle/>
          <a:p>
            <a:r>
              <a:rPr lang="en-US" dirty="0"/>
              <a:t>The following Correlation Coefficients were recorded </a:t>
            </a:r>
          </a:p>
          <a:p>
            <a:pPr marL="0" indent="0">
              <a:buNone/>
            </a:pPr>
            <a:endParaRPr lang="en-US" dirty="0"/>
          </a:p>
        </p:txBody>
      </p:sp>
      <p:graphicFrame>
        <p:nvGraphicFramePr>
          <p:cNvPr id="4" name="Table 3"/>
          <p:cNvGraphicFramePr>
            <a:graphicFrameLocks noGrp="1"/>
          </p:cNvGraphicFramePr>
          <p:nvPr/>
        </p:nvGraphicFramePr>
        <p:xfrm>
          <a:off x="766119" y="2100649"/>
          <a:ext cx="10377615" cy="4028302"/>
        </p:xfrm>
        <a:graphic>
          <a:graphicData uri="http://schemas.openxmlformats.org/drawingml/2006/table">
            <a:tbl>
              <a:tblPr firstRow="1" firstCol="1" bandRow="1">
                <a:tableStyleId>{5C22544A-7EE6-4342-B048-85BDC9FD1C3A}</a:tableStyleId>
              </a:tblPr>
              <a:tblGrid>
                <a:gridCol w="3459205">
                  <a:extLst>
                    <a:ext uri="{9D8B030D-6E8A-4147-A177-3AD203B41FA5}">
                      <a16:colId xmlns:a16="http://schemas.microsoft.com/office/drawing/2014/main" val="20000"/>
                    </a:ext>
                  </a:extLst>
                </a:gridCol>
                <a:gridCol w="3459205">
                  <a:extLst>
                    <a:ext uri="{9D8B030D-6E8A-4147-A177-3AD203B41FA5}">
                      <a16:colId xmlns:a16="http://schemas.microsoft.com/office/drawing/2014/main" val="20001"/>
                    </a:ext>
                  </a:extLst>
                </a:gridCol>
                <a:gridCol w="3459205">
                  <a:extLst>
                    <a:ext uri="{9D8B030D-6E8A-4147-A177-3AD203B41FA5}">
                      <a16:colId xmlns:a16="http://schemas.microsoft.com/office/drawing/2014/main" val="20002"/>
                    </a:ext>
                  </a:extLst>
                </a:gridCol>
              </a:tblGrid>
              <a:tr h="1740386">
                <a:tc>
                  <a:txBody>
                    <a:bodyPr/>
                    <a:lstStyle/>
                    <a:p>
                      <a:pPr marL="0" marR="0" algn="just">
                        <a:lnSpc>
                          <a:spcPct val="150000"/>
                        </a:lnSpc>
                        <a:spcBef>
                          <a:spcPts val="0"/>
                        </a:spcBef>
                        <a:spcAft>
                          <a:spcPts val="0"/>
                        </a:spcAft>
                        <a:tabLst>
                          <a:tab pos="500380" algn="l"/>
                        </a:tabLst>
                      </a:pPr>
                      <a:r>
                        <a:rPr lang="en-US" sz="2400" dirty="0">
                          <a:effectLst/>
                        </a:rPr>
                        <a:t> </a:t>
                      </a:r>
                      <a:endParaRPr lang="en-US" sz="24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2400" dirty="0">
                          <a:effectLst/>
                        </a:rPr>
                        <a:t>PHILIPS Patient monitor heart rate</a:t>
                      </a:r>
                      <a:endParaRPr lang="en-US" sz="24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2400">
                          <a:effectLst/>
                        </a:rPr>
                        <a:t>Manual Monitor Heart rate</a:t>
                      </a:r>
                      <a:endParaRPr lang="en-US" sz="2400">
                        <a:effectLst/>
                        <a:latin typeface="Calibri" panose="020F0502020204030204"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143958">
                <a:tc>
                  <a:txBody>
                    <a:bodyPr/>
                    <a:lstStyle/>
                    <a:p>
                      <a:pPr marL="0" marR="0" algn="just">
                        <a:lnSpc>
                          <a:spcPct val="150000"/>
                        </a:lnSpc>
                        <a:spcBef>
                          <a:spcPts val="0"/>
                        </a:spcBef>
                        <a:spcAft>
                          <a:spcPts val="0"/>
                        </a:spcAft>
                        <a:tabLst>
                          <a:tab pos="500380" algn="l"/>
                        </a:tabLst>
                      </a:pPr>
                      <a:r>
                        <a:rPr lang="en-US" sz="2400">
                          <a:effectLst/>
                        </a:rPr>
                        <a:t>Fitbit Heart rate</a:t>
                      </a:r>
                      <a:endParaRPr lang="en-US" sz="24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2400" dirty="0">
                          <a:effectLst/>
                        </a:rPr>
                        <a:t>0.935949</a:t>
                      </a:r>
                      <a:endParaRPr lang="en-US" sz="24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2400">
                          <a:effectLst/>
                        </a:rPr>
                        <a:t>0.825244</a:t>
                      </a:r>
                      <a:endParaRPr lang="en-US" sz="2400">
                        <a:effectLst/>
                        <a:latin typeface="Calibri" panose="020F0502020204030204"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143958">
                <a:tc>
                  <a:txBody>
                    <a:bodyPr/>
                    <a:lstStyle/>
                    <a:p>
                      <a:pPr marL="0" marR="0" algn="just">
                        <a:lnSpc>
                          <a:spcPct val="150000"/>
                        </a:lnSpc>
                        <a:spcBef>
                          <a:spcPts val="0"/>
                        </a:spcBef>
                        <a:spcAft>
                          <a:spcPts val="0"/>
                        </a:spcAft>
                        <a:tabLst>
                          <a:tab pos="500380" algn="l"/>
                        </a:tabLst>
                      </a:pPr>
                      <a:r>
                        <a:rPr lang="en-US" sz="2400" dirty="0">
                          <a:effectLst/>
                        </a:rPr>
                        <a:t>Xiaomi</a:t>
                      </a:r>
                      <a:r>
                        <a:rPr lang="en-US" sz="2400" baseline="0" dirty="0">
                          <a:effectLst/>
                        </a:rPr>
                        <a:t> </a:t>
                      </a:r>
                      <a:r>
                        <a:rPr lang="en-US" sz="2400" dirty="0">
                          <a:effectLst/>
                        </a:rPr>
                        <a:t>Heart rate</a:t>
                      </a:r>
                      <a:endParaRPr lang="en-US" sz="24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2400" dirty="0">
                          <a:effectLst/>
                        </a:rPr>
                        <a:t>0.749383</a:t>
                      </a:r>
                      <a:endParaRPr lang="en-US" sz="24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00380" algn="l"/>
                        </a:tabLst>
                      </a:pPr>
                      <a:r>
                        <a:rPr lang="en-US" sz="2400" dirty="0">
                          <a:effectLst/>
                        </a:rPr>
                        <a:t>0.422386</a:t>
                      </a:r>
                      <a:endParaRPr lang="en-US" sz="24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44" y="241562"/>
            <a:ext cx="10515600" cy="1303033"/>
          </a:xfrm>
        </p:spPr>
        <p:txBody>
          <a:bodyPr/>
          <a:lstStyle/>
          <a:p>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Bland-Altman plot for Fitbit heart rate against patient monitor</a:t>
            </a:r>
            <a:endParaRPr lang="en-US" dirty="0"/>
          </a:p>
        </p:txBody>
      </p:sp>
      <p:pic>
        <p:nvPicPr>
          <p:cNvPr id="4" name="Content Placeholder 3" descr="C:\Users\Bismark\Documents\Desktop\FINAL YEAR PROJECT\DATA COLLECTED\overall fitbit h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731" y="1559859"/>
            <a:ext cx="10801696" cy="5038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73" y="167421"/>
            <a:ext cx="10515600" cy="808763"/>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Cont’D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81914" y="1173892"/>
            <a:ext cx="10871886" cy="568411"/>
          </a:xfrm>
        </p:spPr>
        <p:txBody>
          <a:bodyPr/>
          <a:lstStyle/>
          <a:p>
            <a:r>
              <a:rPr lang="en-US" dirty="0"/>
              <a:t>The bland- Altman analysis produced the results in the table below </a:t>
            </a:r>
          </a:p>
        </p:txBody>
      </p:sp>
      <p:graphicFrame>
        <p:nvGraphicFramePr>
          <p:cNvPr id="4" name="Table 3"/>
          <p:cNvGraphicFramePr>
            <a:graphicFrameLocks noGrp="1"/>
          </p:cNvGraphicFramePr>
          <p:nvPr/>
        </p:nvGraphicFramePr>
        <p:xfrm>
          <a:off x="679622" y="1656679"/>
          <a:ext cx="10861588" cy="4985336"/>
        </p:xfrm>
        <a:graphic>
          <a:graphicData uri="http://schemas.openxmlformats.org/drawingml/2006/table">
            <a:tbl>
              <a:tblPr firstRow="1" bandRow="1">
                <a:tableStyleId>{5C22544A-7EE6-4342-B048-85BDC9FD1C3A}</a:tableStyleId>
              </a:tblPr>
              <a:tblGrid>
                <a:gridCol w="2715397">
                  <a:extLst>
                    <a:ext uri="{9D8B030D-6E8A-4147-A177-3AD203B41FA5}">
                      <a16:colId xmlns:a16="http://schemas.microsoft.com/office/drawing/2014/main" val="20000"/>
                    </a:ext>
                  </a:extLst>
                </a:gridCol>
                <a:gridCol w="2715397">
                  <a:extLst>
                    <a:ext uri="{9D8B030D-6E8A-4147-A177-3AD203B41FA5}">
                      <a16:colId xmlns:a16="http://schemas.microsoft.com/office/drawing/2014/main" val="20001"/>
                    </a:ext>
                  </a:extLst>
                </a:gridCol>
                <a:gridCol w="2715397">
                  <a:extLst>
                    <a:ext uri="{9D8B030D-6E8A-4147-A177-3AD203B41FA5}">
                      <a16:colId xmlns:a16="http://schemas.microsoft.com/office/drawing/2014/main" val="20002"/>
                    </a:ext>
                  </a:extLst>
                </a:gridCol>
                <a:gridCol w="2715397">
                  <a:extLst>
                    <a:ext uri="{9D8B030D-6E8A-4147-A177-3AD203B41FA5}">
                      <a16:colId xmlns:a16="http://schemas.microsoft.com/office/drawing/2014/main" val="20003"/>
                    </a:ext>
                  </a:extLst>
                </a:gridCol>
              </a:tblGrid>
              <a:tr h="481360">
                <a:tc>
                  <a:txBody>
                    <a:bodyPr/>
                    <a:lstStyle/>
                    <a:p>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MEAN</a:t>
                      </a:r>
                      <a:r>
                        <a:rPr lang="en-US" sz="1800" baseline="0" dirty="0">
                          <a:latin typeface="Times New Roman" panose="02020603050405020304" pitchFamily="18" charset="0"/>
                          <a:cs typeface="Times New Roman" panose="02020603050405020304" pitchFamily="18" charset="0"/>
                        </a:rPr>
                        <a:t> DIFFERENCE</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LIMITS OF AGREEMENT</a:t>
                      </a:r>
                    </a:p>
                  </a:txBody>
                  <a:tcPr/>
                </a:tc>
                <a:tc>
                  <a:txBody>
                    <a:bodyPr/>
                    <a:lstStyle/>
                    <a:p>
                      <a:pPr algn="ctr"/>
                      <a:r>
                        <a:rPr lang="en-US" sz="1800" dirty="0">
                          <a:latin typeface="Times New Roman" panose="02020603050405020304" pitchFamily="18" charset="0"/>
                          <a:cs typeface="Times New Roman" panose="02020603050405020304" pitchFamily="18" charset="0"/>
                        </a:rPr>
                        <a:t>OUTLIERS</a:t>
                      </a:r>
                    </a:p>
                  </a:txBody>
                  <a:tcPr/>
                </a:tc>
                <a:extLst>
                  <a:ext uri="{0D108BD9-81ED-4DB2-BD59-A6C34878D82A}">
                    <a16:rowId xmlns:a16="http://schemas.microsoft.com/office/drawing/2014/main" val="10000"/>
                  </a:ext>
                </a:extLst>
              </a:tr>
              <a:tr h="687656">
                <a:tc>
                  <a:txBody>
                    <a:bodyPr/>
                    <a:lstStyle/>
                    <a:p>
                      <a:r>
                        <a:rPr lang="en-US" sz="1800" dirty="0">
                          <a:latin typeface="Times New Roman" panose="02020603050405020304" pitchFamily="18" charset="0"/>
                          <a:cs typeface="Times New Roman" panose="02020603050405020304" pitchFamily="18" charset="0"/>
                        </a:rPr>
                        <a:t>Fitbit</a:t>
                      </a:r>
                      <a:r>
                        <a:rPr lang="en-US" sz="1800" baseline="0" dirty="0">
                          <a:latin typeface="Times New Roman" panose="02020603050405020304" pitchFamily="18" charset="0"/>
                          <a:cs typeface="Times New Roman" panose="02020603050405020304" pitchFamily="18" charset="0"/>
                        </a:rPr>
                        <a:t> heart rate against patient monitor</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0.77</a:t>
                      </a:r>
                    </a:p>
                  </a:txBody>
                  <a:tcPr/>
                </a:tc>
                <a:tc>
                  <a:txBody>
                    <a:bodyPr/>
                    <a:lstStyle/>
                    <a:p>
                      <a:r>
                        <a:rPr lang="en-US" sz="1800" dirty="0">
                          <a:latin typeface="Times New Roman" panose="02020603050405020304" pitchFamily="18" charset="0"/>
                          <a:cs typeface="Times New Roman" panose="02020603050405020304" pitchFamily="18" charset="0"/>
                        </a:rPr>
                        <a:t>-3.78 to 5.33</a:t>
                      </a:r>
                    </a:p>
                  </a:txBody>
                  <a:tcPr/>
                </a:tc>
                <a:tc>
                  <a:txBody>
                    <a:bodyPr/>
                    <a:lstStyle/>
                    <a:p>
                      <a:r>
                        <a:rPr lang="en-US" sz="180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10001"/>
                  </a:ext>
                </a:extLst>
              </a:tr>
              <a:tr h="89395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Fitbit</a:t>
                      </a:r>
                      <a:r>
                        <a:rPr lang="en-US" sz="1800" baseline="0" dirty="0">
                          <a:latin typeface="Times New Roman" panose="02020603050405020304" pitchFamily="18" charset="0"/>
                          <a:cs typeface="Times New Roman" panose="02020603050405020304" pitchFamily="18" charset="0"/>
                        </a:rPr>
                        <a:t> heart rate against manual monitoring device</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-1.56</a:t>
                      </a:r>
                    </a:p>
                  </a:txBody>
                  <a:tcPr/>
                </a:tc>
                <a:tc>
                  <a:txBody>
                    <a:bodyPr/>
                    <a:lstStyle/>
                    <a:p>
                      <a:r>
                        <a:rPr lang="en-US" sz="1800" dirty="0">
                          <a:latin typeface="Times New Roman" panose="02020603050405020304" pitchFamily="18" charset="0"/>
                          <a:cs typeface="Times New Roman" panose="02020603050405020304" pitchFamily="18" charset="0"/>
                        </a:rPr>
                        <a:t>-7.23 to 4.11</a:t>
                      </a:r>
                    </a:p>
                  </a:txBody>
                  <a:tcPr/>
                </a:tc>
                <a:tc>
                  <a:txBody>
                    <a:bodyPr/>
                    <a:lstStyle/>
                    <a:p>
                      <a:r>
                        <a:rPr lang="en-US" sz="18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0002"/>
                  </a:ext>
                </a:extLst>
              </a:tr>
              <a:tr h="89395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aseline="0" dirty="0">
                          <a:latin typeface="Times New Roman" panose="02020603050405020304" pitchFamily="18" charset="0"/>
                          <a:cs typeface="Times New Roman" panose="02020603050405020304" pitchFamily="18" charset="0"/>
                        </a:rPr>
                        <a:t>Xiaomi heart rate against patient monitor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-0.86</a:t>
                      </a:r>
                    </a:p>
                  </a:txBody>
                  <a:tcPr/>
                </a:tc>
                <a:tc>
                  <a:txBody>
                    <a:bodyPr/>
                    <a:lstStyle/>
                    <a:p>
                      <a:r>
                        <a:rPr lang="en-US" sz="1800" dirty="0">
                          <a:latin typeface="Times New Roman" panose="02020603050405020304" pitchFamily="18" charset="0"/>
                          <a:cs typeface="Times New Roman" panose="02020603050405020304" pitchFamily="18" charset="0"/>
                        </a:rPr>
                        <a:t>-10.56 to 8.82</a:t>
                      </a:r>
                    </a:p>
                  </a:txBody>
                  <a:tcPr/>
                </a:tc>
                <a:tc>
                  <a:txBody>
                    <a:bodyPr/>
                    <a:lstStyle/>
                    <a:p>
                      <a:r>
                        <a:rPr lang="en-US" sz="1800" dirty="0">
                          <a:latin typeface="Times New Roman" panose="02020603050405020304" pitchFamily="18" charset="0"/>
                          <a:cs typeface="Times New Roman" panose="02020603050405020304" pitchFamily="18" charset="0"/>
                        </a:rPr>
                        <a:t>15</a:t>
                      </a:r>
                    </a:p>
                  </a:txBody>
                  <a:tcPr/>
                </a:tc>
                <a:extLst>
                  <a:ext uri="{0D108BD9-81ED-4DB2-BD59-A6C34878D82A}">
                    <a16:rowId xmlns:a16="http://schemas.microsoft.com/office/drawing/2014/main" val="10003"/>
                  </a:ext>
                </a:extLst>
              </a:tr>
              <a:tr h="89395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aseline="0" dirty="0">
                          <a:latin typeface="Times New Roman" panose="02020603050405020304" pitchFamily="18" charset="0"/>
                          <a:cs typeface="Times New Roman" panose="02020603050405020304" pitchFamily="18" charset="0"/>
                        </a:rPr>
                        <a:t>Xiaomi heart rate against manual monitoring device</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-2.12</a:t>
                      </a:r>
                    </a:p>
                  </a:txBody>
                  <a:tcPr/>
                </a:tc>
                <a:tc>
                  <a:txBody>
                    <a:bodyPr/>
                    <a:lstStyle/>
                    <a:p>
                      <a:r>
                        <a:rPr lang="en-US" sz="1800" dirty="0">
                          <a:latin typeface="Times New Roman" panose="02020603050405020304" pitchFamily="18" charset="0"/>
                          <a:cs typeface="Times New Roman" panose="02020603050405020304" pitchFamily="18" charset="0"/>
                        </a:rPr>
                        <a:t>-15.07 to 10.83</a:t>
                      </a:r>
                    </a:p>
                  </a:txBody>
                  <a:tcPr/>
                </a:tc>
                <a:tc>
                  <a:txBody>
                    <a:bodyPr/>
                    <a:lstStyle/>
                    <a:p>
                      <a:r>
                        <a:rPr lang="en-US" sz="18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0004"/>
                  </a:ext>
                </a:extLst>
              </a:tr>
              <a:tr h="89395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aseline="0" dirty="0">
                          <a:latin typeface="Times New Roman" panose="02020603050405020304" pitchFamily="18" charset="0"/>
                          <a:cs typeface="Times New Roman" panose="02020603050405020304" pitchFamily="18" charset="0"/>
                        </a:rPr>
                        <a:t>Xiaomi SPO2 against patient monitor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-0.33</a:t>
                      </a:r>
                    </a:p>
                  </a:txBody>
                  <a:tcPr/>
                </a:tc>
                <a:tc>
                  <a:txBody>
                    <a:bodyPr/>
                    <a:lstStyle/>
                    <a:p>
                      <a:r>
                        <a:rPr lang="en-US" sz="1800" dirty="0">
                          <a:latin typeface="Times New Roman" panose="02020603050405020304" pitchFamily="18" charset="0"/>
                          <a:cs typeface="Times New Roman" panose="02020603050405020304" pitchFamily="18" charset="0"/>
                        </a:rPr>
                        <a:t>-3.47 to 2.81</a:t>
                      </a:r>
                    </a:p>
                  </a:txBody>
                  <a:tcPr/>
                </a:tc>
                <a:tc>
                  <a:txBody>
                    <a:bodyPr/>
                    <a:lstStyle/>
                    <a:p>
                      <a:r>
                        <a:rPr lang="en-US" sz="18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860" y="192135"/>
            <a:ext cx="10515600" cy="722266"/>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Cont’D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79852" y="1022436"/>
            <a:ext cx="11221995" cy="707510"/>
          </a:xfrm>
        </p:spPr>
        <p:txBody>
          <a:bodyPr/>
          <a:lstStyle/>
          <a:p>
            <a:r>
              <a:rPr lang="en-US" dirty="0"/>
              <a:t>Accuracy summary of the various measurements (obtained from MAPE)</a:t>
            </a:r>
          </a:p>
        </p:txBody>
      </p:sp>
      <p:graphicFrame>
        <p:nvGraphicFramePr>
          <p:cNvPr id="4" name="Content Placeholder 3"/>
          <p:cNvGraphicFramePr/>
          <p:nvPr/>
        </p:nvGraphicFramePr>
        <p:xfrm>
          <a:off x="149007" y="1837981"/>
          <a:ext cx="11930230" cy="4182590"/>
        </p:xfrm>
        <a:graphic>
          <a:graphicData uri="http://schemas.openxmlformats.org/drawingml/2006/table">
            <a:tbl>
              <a:tblPr firstRow="1" bandRow="1">
                <a:tableStyleId>{5C22544A-7EE6-4342-B048-85BDC9FD1C3A}</a:tableStyleId>
              </a:tblPr>
              <a:tblGrid>
                <a:gridCol w="1193023">
                  <a:extLst>
                    <a:ext uri="{9D8B030D-6E8A-4147-A177-3AD203B41FA5}">
                      <a16:colId xmlns:a16="http://schemas.microsoft.com/office/drawing/2014/main" val="20000"/>
                    </a:ext>
                  </a:extLst>
                </a:gridCol>
                <a:gridCol w="1193023">
                  <a:extLst>
                    <a:ext uri="{9D8B030D-6E8A-4147-A177-3AD203B41FA5}">
                      <a16:colId xmlns:a16="http://schemas.microsoft.com/office/drawing/2014/main" val="20001"/>
                    </a:ext>
                  </a:extLst>
                </a:gridCol>
                <a:gridCol w="1193023">
                  <a:extLst>
                    <a:ext uri="{9D8B030D-6E8A-4147-A177-3AD203B41FA5}">
                      <a16:colId xmlns:a16="http://schemas.microsoft.com/office/drawing/2014/main" val="20002"/>
                    </a:ext>
                  </a:extLst>
                </a:gridCol>
                <a:gridCol w="1193023">
                  <a:extLst>
                    <a:ext uri="{9D8B030D-6E8A-4147-A177-3AD203B41FA5}">
                      <a16:colId xmlns:a16="http://schemas.microsoft.com/office/drawing/2014/main" val="20003"/>
                    </a:ext>
                  </a:extLst>
                </a:gridCol>
                <a:gridCol w="1193023">
                  <a:extLst>
                    <a:ext uri="{9D8B030D-6E8A-4147-A177-3AD203B41FA5}">
                      <a16:colId xmlns:a16="http://schemas.microsoft.com/office/drawing/2014/main" val="20004"/>
                    </a:ext>
                  </a:extLst>
                </a:gridCol>
                <a:gridCol w="1193023">
                  <a:extLst>
                    <a:ext uri="{9D8B030D-6E8A-4147-A177-3AD203B41FA5}">
                      <a16:colId xmlns:a16="http://schemas.microsoft.com/office/drawing/2014/main" val="20005"/>
                    </a:ext>
                  </a:extLst>
                </a:gridCol>
                <a:gridCol w="1193023">
                  <a:extLst>
                    <a:ext uri="{9D8B030D-6E8A-4147-A177-3AD203B41FA5}">
                      <a16:colId xmlns:a16="http://schemas.microsoft.com/office/drawing/2014/main" val="20006"/>
                    </a:ext>
                  </a:extLst>
                </a:gridCol>
                <a:gridCol w="1193023">
                  <a:extLst>
                    <a:ext uri="{9D8B030D-6E8A-4147-A177-3AD203B41FA5}">
                      <a16:colId xmlns:a16="http://schemas.microsoft.com/office/drawing/2014/main" val="20007"/>
                    </a:ext>
                  </a:extLst>
                </a:gridCol>
                <a:gridCol w="1193023">
                  <a:extLst>
                    <a:ext uri="{9D8B030D-6E8A-4147-A177-3AD203B41FA5}">
                      <a16:colId xmlns:a16="http://schemas.microsoft.com/office/drawing/2014/main" val="20008"/>
                    </a:ext>
                  </a:extLst>
                </a:gridCol>
                <a:gridCol w="1193023">
                  <a:extLst>
                    <a:ext uri="{9D8B030D-6E8A-4147-A177-3AD203B41FA5}">
                      <a16:colId xmlns:a16="http://schemas.microsoft.com/office/drawing/2014/main" val="20009"/>
                    </a:ext>
                  </a:extLst>
                </a:gridCol>
              </a:tblGrid>
              <a:tr h="1725538">
                <a:tc>
                  <a:txBody>
                    <a:bodyPr/>
                    <a:lstStyle/>
                    <a:p>
                      <a:endParaRPr lang="en-US" dirty="0"/>
                    </a:p>
                  </a:txBody>
                  <a:tcPr/>
                </a:tc>
                <a:tc>
                  <a:txBody>
                    <a:bodyPr/>
                    <a:lstStyle/>
                    <a:p>
                      <a:r>
                        <a:rPr lang="en-US" dirty="0"/>
                        <a:t>FITBIT HEART RATE DAY1</a:t>
                      </a:r>
                    </a:p>
                  </a:txBody>
                  <a:tcPr/>
                </a:tc>
                <a:tc>
                  <a:txBody>
                    <a:bodyPr/>
                    <a:lstStyle/>
                    <a:p>
                      <a:r>
                        <a:rPr lang="en-US" dirty="0"/>
                        <a:t>FITBIT</a:t>
                      </a:r>
                      <a:r>
                        <a:rPr lang="en-US" baseline="0" dirty="0"/>
                        <a:t> HEART RATE DAY1</a:t>
                      </a:r>
                      <a:endParaRPr lang="en-US" dirty="0"/>
                    </a:p>
                  </a:txBody>
                  <a:tcPr/>
                </a:tc>
                <a:tc>
                  <a:txBody>
                    <a:bodyPr/>
                    <a:lstStyle/>
                    <a:p>
                      <a:r>
                        <a:rPr lang="en-US" dirty="0"/>
                        <a:t>OVERALL FITBIT  HEART RATE</a:t>
                      </a:r>
                    </a:p>
                  </a:txBody>
                  <a:tcPr/>
                </a:tc>
                <a:tc>
                  <a:txBody>
                    <a:bodyPr/>
                    <a:lstStyle/>
                    <a:p>
                      <a:r>
                        <a:rPr lang="en-US" dirty="0"/>
                        <a:t>XIAOMI HEART RATE DAY1</a:t>
                      </a:r>
                    </a:p>
                  </a:txBody>
                  <a:tcPr/>
                </a:tc>
                <a:tc>
                  <a:txBody>
                    <a:bodyPr/>
                    <a:lstStyle/>
                    <a:p>
                      <a:r>
                        <a:rPr lang="en-US" dirty="0"/>
                        <a:t>XIAOMI HEART RATE DAY 2</a:t>
                      </a:r>
                    </a:p>
                  </a:txBody>
                  <a:tcPr/>
                </a:tc>
                <a:tc>
                  <a:txBody>
                    <a:bodyPr/>
                    <a:lstStyle/>
                    <a:p>
                      <a:r>
                        <a:rPr lang="en-US" dirty="0"/>
                        <a:t>XIAOMI OVERALL HEART RATE</a:t>
                      </a:r>
                    </a:p>
                  </a:txBody>
                  <a:tcPr/>
                </a:tc>
                <a:tc>
                  <a:txBody>
                    <a:bodyPr/>
                    <a:lstStyle/>
                    <a:p>
                      <a:r>
                        <a:rPr lang="en-US" dirty="0"/>
                        <a:t>XIAOMI SPO2 DAY1</a:t>
                      </a:r>
                    </a:p>
                  </a:txBody>
                  <a:tcPr/>
                </a:tc>
                <a:tc>
                  <a:txBody>
                    <a:bodyPr/>
                    <a:lstStyle/>
                    <a:p>
                      <a:r>
                        <a:rPr lang="en-US" dirty="0"/>
                        <a:t>XIAOMI SPO2 DAY2</a:t>
                      </a:r>
                    </a:p>
                  </a:txBody>
                  <a:tcPr/>
                </a:tc>
                <a:tc>
                  <a:txBody>
                    <a:bodyPr/>
                    <a:lstStyle/>
                    <a:p>
                      <a:r>
                        <a:rPr lang="en-US" dirty="0"/>
                        <a:t>OVEARALL</a:t>
                      </a:r>
                      <a:r>
                        <a:rPr lang="en-US" baseline="0" dirty="0"/>
                        <a:t> SPO2</a:t>
                      </a:r>
                      <a:endParaRPr lang="en-US" dirty="0"/>
                    </a:p>
                  </a:txBody>
                  <a:tcPr/>
                </a:tc>
                <a:extLst>
                  <a:ext uri="{0D108BD9-81ED-4DB2-BD59-A6C34878D82A}">
                    <a16:rowId xmlns:a16="http://schemas.microsoft.com/office/drawing/2014/main" val="10000"/>
                  </a:ext>
                </a:extLst>
              </a:tr>
              <a:tr h="1228526">
                <a:tc>
                  <a:txBody>
                    <a:bodyPr/>
                    <a:lstStyle/>
                    <a:p>
                      <a:r>
                        <a:rPr lang="en-US" dirty="0"/>
                        <a:t>PATIENT MONITOR</a:t>
                      </a:r>
                    </a:p>
                  </a:txBody>
                  <a:tcPr/>
                </a:tc>
                <a:tc>
                  <a:txBody>
                    <a:bodyPr/>
                    <a:lstStyle/>
                    <a:p>
                      <a:r>
                        <a:rPr lang="en-US" dirty="0"/>
                        <a:t>97.16%</a:t>
                      </a:r>
                    </a:p>
                  </a:txBody>
                  <a:tcPr/>
                </a:tc>
                <a:tc>
                  <a:txBody>
                    <a:bodyPr/>
                    <a:lstStyle/>
                    <a:p>
                      <a:r>
                        <a:rPr lang="en-US" dirty="0"/>
                        <a:t>96.6%</a:t>
                      </a:r>
                    </a:p>
                  </a:txBody>
                  <a:tcPr/>
                </a:tc>
                <a:tc>
                  <a:txBody>
                    <a:bodyPr/>
                    <a:lstStyle/>
                    <a:p>
                      <a:r>
                        <a:rPr lang="en-US" dirty="0"/>
                        <a:t>96.87%</a:t>
                      </a:r>
                    </a:p>
                  </a:txBody>
                  <a:tcPr/>
                </a:tc>
                <a:tc>
                  <a:txBody>
                    <a:bodyPr/>
                    <a:lstStyle/>
                    <a:p>
                      <a:r>
                        <a:rPr lang="en-US" dirty="0"/>
                        <a:t>93.85%</a:t>
                      </a:r>
                    </a:p>
                  </a:txBody>
                  <a:tcPr/>
                </a:tc>
                <a:tc>
                  <a:txBody>
                    <a:bodyPr/>
                    <a:lstStyle/>
                    <a:p>
                      <a:r>
                        <a:rPr lang="en-US" dirty="0"/>
                        <a:t>94.61%</a:t>
                      </a:r>
                    </a:p>
                  </a:txBody>
                  <a:tcPr/>
                </a:tc>
                <a:tc>
                  <a:txBody>
                    <a:bodyPr/>
                    <a:lstStyle/>
                    <a:p>
                      <a:r>
                        <a:rPr lang="en-US" dirty="0"/>
                        <a:t>94.24%</a:t>
                      </a:r>
                    </a:p>
                  </a:txBody>
                  <a:tcPr/>
                </a:tc>
                <a:tc>
                  <a:txBody>
                    <a:bodyPr/>
                    <a:lstStyle/>
                    <a:p>
                      <a:r>
                        <a:rPr lang="en-US" dirty="0"/>
                        <a:t>98.08%</a:t>
                      </a:r>
                    </a:p>
                  </a:txBody>
                  <a:tcPr/>
                </a:tc>
                <a:tc>
                  <a:txBody>
                    <a:bodyPr/>
                    <a:lstStyle/>
                    <a:p>
                      <a:r>
                        <a:rPr lang="en-US" dirty="0"/>
                        <a:t>99.01%</a:t>
                      </a:r>
                    </a:p>
                  </a:txBody>
                  <a:tcPr/>
                </a:tc>
                <a:tc>
                  <a:txBody>
                    <a:bodyPr/>
                    <a:lstStyle/>
                    <a:p>
                      <a:r>
                        <a:rPr lang="en-US" dirty="0"/>
                        <a:t>98.79%</a:t>
                      </a:r>
                    </a:p>
                  </a:txBody>
                  <a:tcPr/>
                </a:tc>
                <a:extLst>
                  <a:ext uri="{0D108BD9-81ED-4DB2-BD59-A6C34878D82A}">
                    <a16:rowId xmlns:a16="http://schemas.microsoft.com/office/drawing/2014/main" val="10001"/>
                  </a:ext>
                </a:extLst>
              </a:tr>
              <a:tr h="1228526">
                <a:tc>
                  <a:txBody>
                    <a:bodyPr/>
                    <a:lstStyle/>
                    <a:p>
                      <a:r>
                        <a:rPr lang="en-US" dirty="0"/>
                        <a:t>MANUAL MONITOR</a:t>
                      </a:r>
                    </a:p>
                  </a:txBody>
                  <a:tcPr/>
                </a:tc>
                <a:tc>
                  <a:txBody>
                    <a:bodyPr/>
                    <a:lstStyle/>
                    <a:p>
                      <a:endParaRPr lang="en-US" dirty="0"/>
                    </a:p>
                  </a:txBody>
                  <a:tcPr/>
                </a:tc>
                <a:tc>
                  <a:txBody>
                    <a:bodyPr/>
                    <a:lstStyle/>
                    <a:p>
                      <a:endParaRPr lang="en-US"/>
                    </a:p>
                  </a:txBody>
                  <a:tcPr/>
                </a:tc>
                <a:tc>
                  <a:txBody>
                    <a:bodyPr/>
                    <a:lstStyle/>
                    <a:p>
                      <a:r>
                        <a:rPr lang="en-US" dirty="0"/>
                        <a:t>96.64%</a:t>
                      </a:r>
                    </a:p>
                  </a:txBody>
                  <a:tcPr/>
                </a:tc>
                <a:tc>
                  <a:txBody>
                    <a:bodyPr/>
                    <a:lstStyle/>
                    <a:p>
                      <a:endParaRPr lang="en-US" dirty="0"/>
                    </a:p>
                  </a:txBody>
                  <a:tcPr/>
                </a:tc>
                <a:tc>
                  <a:txBody>
                    <a:bodyPr/>
                    <a:lstStyle/>
                    <a:p>
                      <a:endParaRPr lang="en-US" dirty="0"/>
                    </a:p>
                  </a:txBody>
                  <a:tcPr/>
                </a:tc>
                <a:tc>
                  <a:txBody>
                    <a:bodyPr/>
                    <a:lstStyle/>
                    <a:p>
                      <a:r>
                        <a:rPr lang="en-US" dirty="0"/>
                        <a:t>93.21%</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3" y="278632"/>
            <a:ext cx="10515600" cy="68519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DATA VISUALIZATION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294503" y="963828"/>
            <a:ext cx="11059297" cy="606787"/>
          </a:xfrm>
        </p:spPr>
        <p:txBody>
          <a:bodyPr/>
          <a:lstStyle/>
          <a:p>
            <a:r>
              <a:rPr lang="en-US" dirty="0"/>
              <a:t>Line plot for wearable devices and patient monitor </a:t>
            </a:r>
          </a:p>
        </p:txBody>
      </p:sp>
      <p:pic>
        <p:nvPicPr>
          <p:cNvPr id="4" name="Content Placeholder 3" descr="C:\Users\Bismark\Documents\Desktop\FINAL YEAR PROJECT\DATA COLLECTED\lineplot ptmt.png"/>
          <p:cNvPicPr/>
          <p:nvPr/>
        </p:nvPicPr>
        <p:blipFill>
          <a:blip r:embed="rId2">
            <a:extLst>
              <a:ext uri="{28A0092B-C50C-407E-A947-70E740481C1C}">
                <a14:useLocalDpi xmlns:a14="http://schemas.microsoft.com/office/drawing/2010/main" val="0"/>
              </a:ext>
            </a:extLst>
          </a:blip>
          <a:srcRect/>
          <a:stretch>
            <a:fillRect/>
          </a:stretch>
        </p:blipFill>
        <p:spPr bwMode="auto">
          <a:xfrm>
            <a:off x="564776" y="1570615"/>
            <a:ext cx="11204089" cy="52013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46" y="216849"/>
            <a:ext cx="10515600" cy="561628"/>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DATA VISUALIZATION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479854" y="1010079"/>
            <a:ext cx="10515600" cy="522159"/>
          </a:xfrm>
        </p:spPr>
        <p:txBody>
          <a:bodyPr/>
          <a:lstStyle/>
          <a:p>
            <a:r>
              <a:rPr lang="en-US" dirty="0"/>
              <a:t>Line plot for wearable devices and manual monitoring device </a:t>
            </a:r>
          </a:p>
        </p:txBody>
      </p:sp>
      <p:pic>
        <p:nvPicPr>
          <p:cNvPr id="4" name="Content Placeholder 5" descr="C:\Users\Bismark\Documents\Desktop\FINAL YEAR PROJECT\DATA COLLECTED\lineplot manual.png"/>
          <p:cNvPicPr/>
          <p:nvPr/>
        </p:nvPicPr>
        <p:blipFill>
          <a:blip r:embed="rId2">
            <a:extLst>
              <a:ext uri="{28A0092B-C50C-407E-A947-70E740481C1C}">
                <a14:useLocalDpi xmlns:a14="http://schemas.microsoft.com/office/drawing/2010/main" val="0"/>
              </a:ext>
            </a:extLst>
          </a:blip>
          <a:srcRect/>
          <a:stretch>
            <a:fillRect/>
          </a:stretch>
        </p:blipFill>
        <p:spPr bwMode="auto">
          <a:xfrm>
            <a:off x="617839" y="1586752"/>
            <a:ext cx="10515600" cy="50735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35" y="117994"/>
            <a:ext cx="10515600" cy="796406"/>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WEB APPLICATION</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170935" y="914399"/>
            <a:ext cx="11765692" cy="5671751"/>
          </a:xfrm>
        </p:spPr>
        <p:txBody>
          <a:bodyPr/>
          <a:lstStyle/>
          <a:p>
            <a:r>
              <a:rPr lang="en-US" dirty="0"/>
              <a:t>SIGN UP PAGE </a:t>
            </a:r>
          </a:p>
          <a:p>
            <a:pPr marL="0" indent="0">
              <a:buNone/>
            </a:pP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45988" y="1413509"/>
            <a:ext cx="11442357" cy="527149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92" y="179778"/>
            <a:ext cx="10515600" cy="61105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WEB APPLICATION, Cont’D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183291" y="790833"/>
            <a:ext cx="11778049" cy="5881816"/>
          </a:xfrm>
        </p:spPr>
        <p:txBody>
          <a:bodyPr/>
          <a:lstStyle/>
          <a:p>
            <a:r>
              <a:rPr lang="en-US" dirty="0"/>
              <a:t>SIGN IN PAGE </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84204" y="1260389"/>
            <a:ext cx="11677135" cy="54122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8281" y="0"/>
            <a:ext cx="4878876"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BACKGROUND</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457200" y="902335"/>
            <a:ext cx="10980420" cy="5955030"/>
          </a:xfrm>
        </p:spPr>
        <p:txBody>
          <a:bodyPr>
            <a:normAutofit/>
          </a:bodyPr>
          <a:lstStyle/>
          <a:p>
            <a:r>
              <a:rPr lang="en-US" sz="2000" dirty="0"/>
              <a:t>Vital signs are physiological data obtained from the human body, which describes the state of health of an individual. </a:t>
            </a:r>
          </a:p>
          <a:p>
            <a:r>
              <a:rPr lang="en-US" sz="2000" dirty="0"/>
              <a:t>Continuous measuring of vital signs enable changes in trend of the data to be noticed which can prevent complications that may lead to death</a:t>
            </a:r>
          </a:p>
          <a:p>
            <a:r>
              <a:rPr lang="en-US" sz="2000" dirty="0"/>
              <a:t>Overall, five traditional vital signs have a major importance to be measured continuously. They include;</a:t>
            </a:r>
          </a:p>
          <a:p>
            <a:pPr marL="0" indent="0">
              <a:buNone/>
            </a:pPr>
            <a:endParaRPr lang="en-US" sz="2000" dirty="0"/>
          </a:p>
        </p:txBody>
      </p:sp>
      <p:graphicFrame>
        <p:nvGraphicFramePr>
          <p:cNvPr id="5" name="Table 4"/>
          <p:cNvGraphicFramePr>
            <a:graphicFrameLocks noGrp="1"/>
          </p:cNvGraphicFramePr>
          <p:nvPr/>
        </p:nvGraphicFramePr>
        <p:xfrm>
          <a:off x="1271905" y="2849880"/>
          <a:ext cx="8128000" cy="3923665"/>
        </p:xfrm>
        <a:graphic>
          <a:graphicData uri="http://schemas.openxmlformats.org/drawingml/2006/table">
            <a:tbl>
              <a:tblPr firstRow="1" bandRow="1">
                <a:tableStyleId>{5C22544A-7EE6-4342-B048-85BDC9FD1C3A}</a:tableStyleId>
              </a:tblPr>
              <a:tblGrid>
                <a:gridCol w="2709545">
                  <a:extLst>
                    <a:ext uri="{9D8B030D-6E8A-4147-A177-3AD203B41FA5}">
                      <a16:colId xmlns:a16="http://schemas.microsoft.com/office/drawing/2014/main" val="20000"/>
                    </a:ext>
                  </a:extLst>
                </a:gridCol>
                <a:gridCol w="2708910">
                  <a:extLst>
                    <a:ext uri="{9D8B030D-6E8A-4147-A177-3AD203B41FA5}">
                      <a16:colId xmlns:a16="http://schemas.microsoft.com/office/drawing/2014/main" val="20001"/>
                    </a:ext>
                  </a:extLst>
                </a:gridCol>
                <a:gridCol w="2709545">
                  <a:extLst>
                    <a:ext uri="{9D8B030D-6E8A-4147-A177-3AD203B41FA5}">
                      <a16:colId xmlns:a16="http://schemas.microsoft.com/office/drawing/2014/main" val="20002"/>
                    </a:ext>
                  </a:extLst>
                </a:gridCol>
              </a:tblGrid>
              <a:tr h="654050">
                <a:tc>
                  <a:txBody>
                    <a:bodyPr/>
                    <a:lstStyle/>
                    <a:p>
                      <a:r>
                        <a:rPr lang="en-US" dirty="0"/>
                        <a:t>VITAL</a:t>
                      </a:r>
                      <a:r>
                        <a:rPr lang="en-US" baseline="0" dirty="0"/>
                        <a:t> SIGN </a:t>
                      </a:r>
                      <a:endParaRPr lang="en-US" dirty="0"/>
                    </a:p>
                  </a:txBody>
                  <a:tcPr/>
                </a:tc>
                <a:tc>
                  <a:txBody>
                    <a:bodyPr/>
                    <a:lstStyle/>
                    <a:p>
                      <a:r>
                        <a:rPr lang="en-US" dirty="0"/>
                        <a:t>NORMAL RANGE, School-Age (6</a:t>
                      </a:r>
                      <a:r>
                        <a:rPr lang="en-US" baseline="0" dirty="0"/>
                        <a:t> -11 yrs.)</a:t>
                      </a:r>
                      <a:endParaRPr lang="en-US" dirty="0"/>
                    </a:p>
                  </a:txBody>
                  <a:tcPr/>
                </a:tc>
                <a:tc>
                  <a:txBody>
                    <a:bodyPr/>
                    <a:lstStyle/>
                    <a:p>
                      <a:pPr>
                        <a:buNone/>
                      </a:pPr>
                      <a:r>
                        <a:rPr lang="en-US" dirty="0"/>
                        <a:t>NORMAL RANGE, Adult</a:t>
                      </a:r>
                    </a:p>
                  </a:txBody>
                  <a:tcPr/>
                </a:tc>
                <a:extLst>
                  <a:ext uri="{0D108BD9-81ED-4DB2-BD59-A6C34878D82A}">
                    <a16:rowId xmlns:a16="http://schemas.microsoft.com/office/drawing/2014/main" val="10000"/>
                  </a:ext>
                </a:extLst>
              </a:tr>
              <a:tr h="934085">
                <a:tc>
                  <a:txBody>
                    <a:bodyPr/>
                    <a:lstStyle/>
                    <a:p>
                      <a:r>
                        <a:rPr lang="en-US" dirty="0"/>
                        <a:t>Body Temperature </a:t>
                      </a:r>
                    </a:p>
                  </a:txBody>
                  <a:tcPr/>
                </a:tc>
                <a:tc>
                  <a:txBody>
                    <a:bodyPr/>
                    <a:lstStyle/>
                    <a:p>
                      <a:r>
                        <a:rPr lang="en-US" dirty="0"/>
                        <a:t>35.5 – 37.5</a:t>
                      </a:r>
                      <a:r>
                        <a:rPr lang="en-US" baseline="0" dirty="0"/>
                        <a:t> degrees Celsius </a:t>
                      </a:r>
                      <a:endParaRPr lang="en-US" dirty="0"/>
                    </a:p>
                  </a:txBody>
                  <a:tcPr/>
                </a:tc>
                <a:tc>
                  <a:txBody>
                    <a:bodyPr/>
                    <a:lstStyle/>
                    <a:p>
                      <a:pPr>
                        <a:buNone/>
                      </a:pPr>
                      <a:r>
                        <a:rPr lang="en-US" dirty="0"/>
                        <a:t>97.8°F to 99.1°F (36.5°C to 37.3°C); average 98.6°F (37°C)</a:t>
                      </a:r>
                    </a:p>
                  </a:txBody>
                  <a:tcPr/>
                </a:tc>
                <a:extLst>
                  <a:ext uri="{0D108BD9-81ED-4DB2-BD59-A6C34878D82A}">
                    <a16:rowId xmlns:a16="http://schemas.microsoft.com/office/drawing/2014/main" val="10001"/>
                  </a:ext>
                </a:extLst>
              </a:tr>
              <a:tr h="654050">
                <a:tc>
                  <a:txBody>
                    <a:bodyPr/>
                    <a:lstStyle/>
                    <a:p>
                      <a:r>
                        <a:rPr lang="en-US" dirty="0"/>
                        <a:t>Blood pressure </a:t>
                      </a:r>
                    </a:p>
                  </a:txBody>
                  <a:tcPr/>
                </a:tc>
                <a:tc>
                  <a:txBody>
                    <a:bodyPr/>
                    <a:lstStyle/>
                    <a:p>
                      <a:r>
                        <a:rPr lang="en-US" dirty="0"/>
                        <a:t>Systolic; 97 -115mmHg </a:t>
                      </a:r>
                    </a:p>
                    <a:p>
                      <a:r>
                        <a:rPr lang="en-US" dirty="0"/>
                        <a:t>Diastolic; 57 – 76mmHg</a:t>
                      </a:r>
                      <a:r>
                        <a:rPr lang="en-US" baseline="0" dirty="0"/>
                        <a:t> </a:t>
                      </a:r>
                      <a:endParaRPr lang="en-US" dirty="0"/>
                    </a:p>
                  </a:txBody>
                  <a:tcPr/>
                </a:tc>
                <a:tc>
                  <a:txBody>
                    <a:bodyPr/>
                    <a:lstStyle/>
                    <a:p>
                      <a:pPr>
                        <a:buNone/>
                      </a:pPr>
                      <a:r>
                        <a:rPr lang="en-US" dirty="0"/>
                        <a:t>Blood pressure: 90/60 mm Hg to 120/80 mm Hg</a:t>
                      </a:r>
                    </a:p>
                  </a:txBody>
                  <a:tcPr/>
                </a:tc>
                <a:extLst>
                  <a:ext uri="{0D108BD9-81ED-4DB2-BD59-A6C34878D82A}">
                    <a16:rowId xmlns:a16="http://schemas.microsoft.com/office/drawing/2014/main" val="10002"/>
                  </a:ext>
                </a:extLst>
              </a:tr>
              <a:tr h="654050">
                <a:tc>
                  <a:txBody>
                    <a:bodyPr/>
                    <a:lstStyle/>
                    <a:p>
                      <a:r>
                        <a:rPr lang="en-US" dirty="0"/>
                        <a:t>Heart Rate </a:t>
                      </a:r>
                    </a:p>
                  </a:txBody>
                  <a:tcPr/>
                </a:tc>
                <a:tc>
                  <a:txBody>
                    <a:bodyPr/>
                    <a:lstStyle/>
                    <a:p>
                      <a:r>
                        <a:rPr lang="en-US" dirty="0"/>
                        <a:t>75 – 118 beats per minute</a:t>
                      </a:r>
                    </a:p>
                  </a:txBody>
                  <a:tcPr/>
                </a:tc>
                <a:tc>
                  <a:txBody>
                    <a:bodyPr/>
                    <a:lstStyle/>
                    <a:p>
                      <a:pPr>
                        <a:buNone/>
                      </a:pPr>
                      <a:r>
                        <a:rPr lang="en-US" dirty="0"/>
                        <a:t> 60 to 100 beats per minute</a:t>
                      </a:r>
                    </a:p>
                  </a:txBody>
                  <a:tcPr/>
                </a:tc>
                <a:extLst>
                  <a:ext uri="{0D108BD9-81ED-4DB2-BD59-A6C34878D82A}">
                    <a16:rowId xmlns:a16="http://schemas.microsoft.com/office/drawing/2014/main" val="10003"/>
                  </a:ext>
                </a:extLst>
              </a:tr>
              <a:tr h="373380">
                <a:tc>
                  <a:txBody>
                    <a:bodyPr/>
                    <a:lstStyle/>
                    <a:p>
                      <a:r>
                        <a:rPr lang="en-US" dirty="0"/>
                        <a:t>Blood oxygen saturation </a:t>
                      </a:r>
                    </a:p>
                  </a:txBody>
                  <a:tcPr/>
                </a:tc>
                <a:tc>
                  <a:txBody>
                    <a:bodyPr/>
                    <a:lstStyle/>
                    <a:p>
                      <a:r>
                        <a:rPr lang="en-US" dirty="0"/>
                        <a:t> &gt; 92%</a:t>
                      </a:r>
                      <a:r>
                        <a:rPr lang="en-US" baseline="0" dirty="0"/>
                        <a:t> </a:t>
                      </a:r>
                      <a:endParaRPr lang="en-US" dirty="0"/>
                    </a:p>
                  </a:txBody>
                  <a:tcPr/>
                </a:tc>
                <a:tc>
                  <a:txBody>
                    <a:bodyPr/>
                    <a:lstStyle/>
                    <a:p>
                      <a:pPr>
                        <a:buNone/>
                      </a:pPr>
                      <a:r>
                        <a:rPr lang="en-US" dirty="0"/>
                        <a:t>&gt;95%</a:t>
                      </a:r>
                    </a:p>
                  </a:txBody>
                  <a:tcPr/>
                </a:tc>
                <a:extLst>
                  <a:ext uri="{0D108BD9-81ED-4DB2-BD59-A6C34878D82A}">
                    <a16:rowId xmlns:a16="http://schemas.microsoft.com/office/drawing/2014/main" val="10004"/>
                  </a:ext>
                </a:extLst>
              </a:tr>
              <a:tr h="654050">
                <a:tc>
                  <a:txBody>
                    <a:bodyPr/>
                    <a:lstStyle/>
                    <a:p>
                      <a:r>
                        <a:rPr lang="en-US" dirty="0"/>
                        <a:t>Respiratory rate </a:t>
                      </a:r>
                    </a:p>
                  </a:txBody>
                  <a:tcPr/>
                </a:tc>
                <a:tc>
                  <a:txBody>
                    <a:bodyPr/>
                    <a:lstStyle/>
                    <a:p>
                      <a:r>
                        <a:rPr lang="en-US" dirty="0"/>
                        <a:t> 18 – 25 breaths</a:t>
                      </a:r>
                      <a:r>
                        <a:rPr lang="en-US" baseline="0" dirty="0"/>
                        <a:t> per minute </a:t>
                      </a:r>
                      <a:endParaRPr lang="en-US" dirty="0"/>
                    </a:p>
                  </a:txBody>
                  <a:tcPr/>
                </a:tc>
                <a:tc>
                  <a:txBody>
                    <a:bodyPr/>
                    <a:lstStyle/>
                    <a:p>
                      <a:pPr>
                        <a:buNone/>
                      </a:pPr>
                      <a:r>
                        <a:rPr lang="en-US" dirty="0"/>
                        <a:t> 12 to 18 breaths per minute</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19" y="179779"/>
            <a:ext cx="10515600" cy="623412"/>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WEB APPLICATION, Cont’D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232719" y="1062681"/>
            <a:ext cx="11654481" cy="5114282"/>
          </a:xfrm>
        </p:spPr>
        <p:txBody>
          <a:bodyPr/>
          <a:lstStyle/>
          <a:p>
            <a:r>
              <a:rPr lang="en-US" dirty="0"/>
              <a:t>DASHBOARD </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58346" y="1594022"/>
            <a:ext cx="11368216" cy="496741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4" y="185956"/>
            <a:ext cx="10515600" cy="660482"/>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RESULTS – WEB APPLICATION, Cont’D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208005" y="846438"/>
            <a:ext cx="11740979" cy="5752070"/>
          </a:xfrm>
        </p:spPr>
        <p:txBody>
          <a:bodyPr/>
          <a:lstStyle/>
          <a:p>
            <a:r>
              <a:rPr lang="en-US" dirty="0"/>
              <a:t>PATIENT VITAL VISUALIZATION </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08004" y="1359243"/>
            <a:ext cx="11654481" cy="523926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43" y="278633"/>
            <a:ext cx="10515600" cy="697552"/>
          </a:xfrm>
        </p:spPr>
        <p:txBody>
          <a:bodyPr>
            <a:normAutofit/>
          </a:bodyPr>
          <a:lstStyle/>
          <a:p>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DISCUSSION </a:t>
            </a:r>
            <a:endParaRPr lang="en-US" dirty="0"/>
          </a:p>
        </p:txBody>
      </p:sp>
      <p:sp>
        <p:nvSpPr>
          <p:cNvPr id="3" name="Content Placeholder 2"/>
          <p:cNvSpPr>
            <a:spLocks noGrp="1"/>
          </p:cNvSpPr>
          <p:nvPr>
            <p:ph idx="1"/>
          </p:nvPr>
        </p:nvSpPr>
        <p:spPr>
          <a:xfrm>
            <a:off x="543697" y="976186"/>
            <a:ext cx="11096368" cy="5399900"/>
          </a:xfrm>
        </p:spPr>
        <p:txBody>
          <a:bodyPr>
            <a:normAutofit fontScale="92500" lnSpcReduction="10000"/>
          </a:bodyPr>
          <a:lstStyle/>
          <a:p>
            <a:r>
              <a:rPr lang="en-US" dirty="0"/>
              <a:t>Similar study conducted in literature obtained  error estimation between 1% to 9% and limits of agreement between -27.3 to 13.1 bpm for Fitbit heart rate which is less accurate compared to the values gotten in this study (</a:t>
            </a:r>
            <a:r>
              <a:rPr lang="en-US" dirty="0" err="1"/>
              <a:t>Wallen</a:t>
            </a:r>
            <a:r>
              <a:rPr lang="en-US" dirty="0"/>
              <a:t> et al., 2016)</a:t>
            </a:r>
          </a:p>
          <a:p>
            <a:r>
              <a:rPr lang="en-US" dirty="0"/>
              <a:t>Accuracy of results obtained from the wearable are within the acceptable range (less than 10% of error estimation from the mean absolute percentage error) (Nelson &amp; Allen, 2019).</a:t>
            </a:r>
          </a:p>
          <a:p>
            <a:r>
              <a:rPr lang="en-US" dirty="0"/>
              <a:t>The Fitbit device outperformed the Xiaomi device during heart rate measurement with reference to both the PHILIPS patient monitor and manual monitoring device</a:t>
            </a:r>
          </a:p>
          <a:p>
            <a:pPr marL="0" indent="0">
              <a:buNone/>
            </a:pPr>
            <a:endParaRPr lang="en-US" dirty="0"/>
          </a:p>
          <a:p>
            <a:pPr marL="0" indent="0">
              <a:buNone/>
            </a:pPr>
            <a:endParaRPr lang="en-US" sz="1300" dirty="0"/>
          </a:p>
          <a:p>
            <a:pPr marL="0" indent="0">
              <a:buNone/>
            </a:pPr>
            <a:r>
              <a:rPr lang="en-US" sz="1300" dirty="0"/>
              <a:t>R. </a:t>
            </a:r>
            <a:r>
              <a:rPr lang="en-US" sz="1300" dirty="0" err="1"/>
              <a:t>Kondama</a:t>
            </a:r>
            <a:r>
              <a:rPr lang="en-US" sz="1300" dirty="0"/>
              <a:t> Reddy </a:t>
            </a:r>
            <a:r>
              <a:rPr lang="en-US" sz="1300" i="1" dirty="0"/>
              <a:t>et al.</a:t>
            </a:r>
            <a:r>
              <a:rPr lang="en-US" sz="1300" dirty="0"/>
              <a:t>, “Accuracy of wrist-worn activity monitors during common daily physical activities and types of structured exercise: Evaluation study,” </a:t>
            </a:r>
            <a:r>
              <a:rPr lang="en-US" sz="1300" i="1" dirty="0"/>
              <a:t>JMIR </a:t>
            </a:r>
            <a:r>
              <a:rPr lang="en-US" sz="1300" i="1" dirty="0" err="1"/>
              <a:t>mHealth</a:t>
            </a:r>
            <a:r>
              <a:rPr lang="en-US" sz="1300" i="1" dirty="0"/>
              <a:t> </a:t>
            </a:r>
            <a:r>
              <a:rPr lang="en-US" sz="1300" i="1" dirty="0" err="1"/>
              <a:t>uHealth</a:t>
            </a:r>
            <a:r>
              <a:rPr lang="en-US" sz="1300" dirty="0"/>
              <a:t>, vol. 6, no. 12, 2018, </a:t>
            </a:r>
            <a:r>
              <a:rPr lang="en-US" sz="1300" dirty="0" err="1"/>
              <a:t>doi</a:t>
            </a:r>
            <a:r>
              <a:rPr lang="en-US" sz="1300" dirty="0"/>
              <a:t>: 10.2196/10338.</a:t>
            </a:r>
          </a:p>
          <a:p>
            <a:pPr marL="0" indent="0">
              <a:buNone/>
            </a:pPr>
            <a:r>
              <a:rPr lang="en-US" sz="1300" dirty="0"/>
              <a:t>B. W. Nelson and N. B. Allen, “Accuracy of consumer wearable heart rate measurement during an ecologically valid 24-hour period: </a:t>
            </a:r>
            <a:r>
              <a:rPr lang="en-US" sz="1300" dirty="0" err="1"/>
              <a:t>Intraindividual</a:t>
            </a:r>
            <a:r>
              <a:rPr lang="en-US" sz="1300" dirty="0"/>
              <a:t> validation study,” </a:t>
            </a:r>
            <a:r>
              <a:rPr lang="en-US" sz="1300" i="1" dirty="0"/>
              <a:t>JMIR </a:t>
            </a:r>
            <a:r>
              <a:rPr lang="en-US" sz="1300" i="1" dirty="0" err="1"/>
              <a:t>mHealth</a:t>
            </a:r>
            <a:r>
              <a:rPr lang="en-US" sz="1300" i="1" dirty="0"/>
              <a:t> </a:t>
            </a:r>
            <a:r>
              <a:rPr lang="en-US" sz="1300" i="1" dirty="0" err="1"/>
              <a:t>uHealth</a:t>
            </a:r>
            <a:r>
              <a:rPr lang="en-US" sz="1300" dirty="0"/>
              <a:t>, vol. 7, no. 3, pp. 1–16, 2019, </a:t>
            </a:r>
            <a:r>
              <a:rPr lang="en-US" sz="1300" dirty="0" err="1"/>
              <a:t>doi</a:t>
            </a:r>
            <a:r>
              <a:rPr lang="en-US" sz="1300" dirty="0"/>
              <a:t>: 10.2196/10828</a:t>
            </a:r>
            <a:r>
              <a:rPr lang="en-US" dirty="0"/>
              <a:t>.</a:t>
            </a:r>
          </a:p>
          <a:p>
            <a:pPr marL="0" indent="0">
              <a:buNone/>
            </a:pPr>
            <a:endParaRPr lang="en-US" dirty="0"/>
          </a:p>
          <a:p>
            <a:pPr marL="0" indent="0">
              <a:buNone/>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8632"/>
            <a:ext cx="10515600" cy="72226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CONCLUSION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a:t> </a:t>
            </a:r>
          </a:p>
        </p:txBody>
      </p:sp>
      <p:sp>
        <p:nvSpPr>
          <p:cNvPr id="3" name="Content Placeholder 2"/>
          <p:cNvSpPr>
            <a:spLocks noGrp="1"/>
          </p:cNvSpPr>
          <p:nvPr>
            <p:ph idx="1"/>
          </p:nvPr>
        </p:nvSpPr>
        <p:spPr>
          <a:xfrm>
            <a:off x="556054" y="1285103"/>
            <a:ext cx="10785389" cy="5090983"/>
          </a:xfrm>
        </p:spPr>
        <p:txBody>
          <a:bodyPr/>
          <a:lstStyle/>
          <a:p>
            <a:r>
              <a:rPr lang="en-US" dirty="0"/>
              <a:t>The two wearable devices used in this study (Fitbit and Xiaomi) proved to be very accurate in measuring vital signs (SPO2 and heart rate). </a:t>
            </a:r>
          </a:p>
          <a:p>
            <a:r>
              <a:rPr lang="en-US" dirty="0"/>
              <a:t>All two devices achieved values of the mean absolute percentage error (MAPE) to be less than 10% (the generally accepted value of MAPE). </a:t>
            </a:r>
          </a:p>
          <a:p>
            <a:r>
              <a:rPr lang="en-US" dirty="0"/>
              <a:t>Results of this study can be used to validate and certify these devices to be used alongside the fully functional web application developed by the team in the hospital setting here in Ghana to monitor vital signs of patient in the hospital</a:t>
            </a:r>
          </a:p>
          <a:p>
            <a:r>
              <a:rPr lang="en-US" dirty="0"/>
              <a:t>Further researches should focus on conducting similar study on patients in the hospital setting instead of using healthy individuals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06" y="315704"/>
            <a:ext cx="10515600" cy="660482"/>
          </a:xfrm>
        </p:spPr>
        <p:txBody>
          <a:bodyPr>
            <a:normAutofit fontScale="90000"/>
          </a:bodyPr>
          <a:lstStyle/>
          <a:p>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TIMELINE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19" y="1124466"/>
            <a:ext cx="11602995" cy="494270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433" y="167422"/>
            <a:ext cx="10515600" cy="83347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TIMELINE Cont’D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66" y="1124465"/>
            <a:ext cx="5126112" cy="52639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978" y="1124465"/>
            <a:ext cx="6928021" cy="37523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287" y="179779"/>
            <a:ext cx="10515600" cy="858190"/>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BUDGET </a:t>
            </a:r>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nvPr>
        </p:nvGraphicFramePr>
        <p:xfrm>
          <a:off x="579438" y="1368254"/>
          <a:ext cx="10515600" cy="4587701"/>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109348">
                <a:tc>
                  <a:txBody>
                    <a:bodyPr/>
                    <a:lstStyle/>
                    <a:p>
                      <a:pPr algn="ctr"/>
                      <a:endParaRPr lang="en-US" dirty="0"/>
                    </a:p>
                    <a:p>
                      <a:pPr algn="ctr"/>
                      <a:r>
                        <a:rPr lang="en-US" dirty="0"/>
                        <a:t>ITEM</a:t>
                      </a:r>
                    </a:p>
                  </a:txBody>
                  <a:tcPr/>
                </a:tc>
                <a:tc>
                  <a:txBody>
                    <a:bodyPr/>
                    <a:lstStyle/>
                    <a:p>
                      <a:pPr algn="ctr"/>
                      <a:endParaRPr lang="en-US" dirty="0"/>
                    </a:p>
                    <a:p>
                      <a:pPr algn="ctr"/>
                      <a:r>
                        <a:rPr lang="en-US" dirty="0"/>
                        <a:t>FUNCTION</a:t>
                      </a:r>
                    </a:p>
                  </a:txBody>
                  <a:tcPr/>
                </a:tc>
                <a:tc>
                  <a:txBody>
                    <a:bodyPr/>
                    <a:lstStyle/>
                    <a:p>
                      <a:endParaRPr lang="en-US" dirty="0"/>
                    </a:p>
                    <a:p>
                      <a:pPr algn="ctr"/>
                      <a:r>
                        <a:rPr lang="en-US" dirty="0"/>
                        <a:t>ESTIMATED COST </a:t>
                      </a:r>
                    </a:p>
                  </a:txBody>
                  <a:tcPr/>
                </a:tc>
                <a:extLst>
                  <a:ext uri="{0D108BD9-81ED-4DB2-BD59-A6C34878D82A}">
                    <a16:rowId xmlns:a16="http://schemas.microsoft.com/office/drawing/2014/main" val="10000"/>
                  </a:ext>
                </a:extLst>
              </a:tr>
              <a:tr h="543370">
                <a:tc>
                  <a:txBody>
                    <a:bodyPr/>
                    <a:lstStyle/>
                    <a:p>
                      <a:r>
                        <a:rPr lang="en-US" dirty="0"/>
                        <a:t>Pen drives</a:t>
                      </a:r>
                      <a:r>
                        <a:rPr lang="en-US" baseline="0" dirty="0"/>
                        <a:t> (5)</a:t>
                      </a:r>
                      <a:endParaRPr lang="en-US" dirty="0"/>
                    </a:p>
                  </a:txBody>
                  <a:tcPr/>
                </a:tc>
                <a:tc>
                  <a:txBody>
                    <a:bodyPr/>
                    <a:lstStyle/>
                    <a:p>
                      <a:r>
                        <a:rPr lang="en-US" dirty="0"/>
                        <a:t>Data</a:t>
                      </a:r>
                      <a:r>
                        <a:rPr lang="en-US" baseline="0" dirty="0"/>
                        <a:t> Extraction </a:t>
                      </a:r>
                      <a:endParaRPr lang="en-US" dirty="0"/>
                    </a:p>
                  </a:txBody>
                  <a:tcPr/>
                </a:tc>
                <a:tc>
                  <a:txBody>
                    <a:bodyPr/>
                    <a:lstStyle/>
                    <a:p>
                      <a:r>
                        <a:rPr lang="en-US" dirty="0"/>
                        <a:t>GHS 100</a:t>
                      </a:r>
                    </a:p>
                  </a:txBody>
                  <a:tcPr/>
                </a:tc>
                <a:extLst>
                  <a:ext uri="{0D108BD9-81ED-4DB2-BD59-A6C34878D82A}">
                    <a16:rowId xmlns:a16="http://schemas.microsoft.com/office/drawing/2014/main" val="10001"/>
                  </a:ext>
                </a:extLst>
              </a:tr>
              <a:tr h="543370">
                <a:tc>
                  <a:txBody>
                    <a:bodyPr/>
                    <a:lstStyle/>
                    <a:p>
                      <a:r>
                        <a:rPr lang="en-US" dirty="0"/>
                        <a:t>Fitbit Versa 2</a:t>
                      </a:r>
                      <a:r>
                        <a:rPr lang="en-US" baseline="0" dirty="0"/>
                        <a:t> </a:t>
                      </a:r>
                      <a:endParaRPr lang="en-US" dirty="0"/>
                    </a:p>
                  </a:txBody>
                  <a:tcPr/>
                </a:tc>
                <a:tc>
                  <a:txBody>
                    <a:bodyPr/>
                    <a:lstStyle/>
                    <a:p>
                      <a:r>
                        <a:rPr lang="en-US" dirty="0"/>
                        <a:t>Monitoring</a:t>
                      </a:r>
                      <a:r>
                        <a:rPr lang="en-US" baseline="0" dirty="0"/>
                        <a:t> of Heart rate </a:t>
                      </a:r>
                      <a:endParaRPr lang="en-US" dirty="0"/>
                    </a:p>
                  </a:txBody>
                  <a:tcPr/>
                </a:tc>
                <a:tc>
                  <a:txBody>
                    <a:bodyPr/>
                    <a:lstStyle/>
                    <a:p>
                      <a:r>
                        <a:rPr lang="en-US" dirty="0"/>
                        <a:t>Available </a:t>
                      </a:r>
                    </a:p>
                  </a:txBody>
                  <a:tcPr/>
                </a:tc>
                <a:extLst>
                  <a:ext uri="{0D108BD9-81ED-4DB2-BD59-A6C34878D82A}">
                    <a16:rowId xmlns:a16="http://schemas.microsoft.com/office/drawing/2014/main" val="10002"/>
                  </a:ext>
                </a:extLst>
              </a:tr>
              <a:tr h="543370">
                <a:tc>
                  <a:txBody>
                    <a:bodyPr/>
                    <a:lstStyle/>
                    <a:p>
                      <a:r>
                        <a:rPr lang="en-US" dirty="0"/>
                        <a:t>Xiaomi </a:t>
                      </a:r>
                      <a:r>
                        <a:rPr lang="en-US" dirty="0" err="1"/>
                        <a:t>Mi</a:t>
                      </a:r>
                      <a:r>
                        <a:rPr lang="en-US" baseline="0" dirty="0"/>
                        <a:t> Band 6</a:t>
                      </a:r>
                      <a:endParaRPr lang="en-US" dirty="0"/>
                    </a:p>
                  </a:txBody>
                  <a:tcPr/>
                </a:tc>
                <a:tc>
                  <a:txBody>
                    <a:bodyPr/>
                    <a:lstStyle/>
                    <a:p>
                      <a:r>
                        <a:rPr lang="en-US" dirty="0"/>
                        <a:t>Monitoring of Heart rate and SpO2</a:t>
                      </a:r>
                    </a:p>
                  </a:txBody>
                  <a:tcPr/>
                </a:tc>
                <a:tc>
                  <a:txBody>
                    <a:bodyPr/>
                    <a:lstStyle/>
                    <a:p>
                      <a:r>
                        <a:rPr lang="en-US" dirty="0"/>
                        <a:t>Available </a:t>
                      </a:r>
                    </a:p>
                  </a:txBody>
                  <a:tcPr/>
                </a:tc>
                <a:extLst>
                  <a:ext uri="{0D108BD9-81ED-4DB2-BD59-A6C34878D82A}">
                    <a16:rowId xmlns:a16="http://schemas.microsoft.com/office/drawing/2014/main" val="10003"/>
                  </a:ext>
                </a:extLst>
              </a:tr>
              <a:tr h="543370">
                <a:tc>
                  <a:txBody>
                    <a:bodyPr/>
                    <a:lstStyle/>
                    <a:p>
                      <a:r>
                        <a:rPr lang="en-US" dirty="0"/>
                        <a:t>Computer </a:t>
                      </a:r>
                    </a:p>
                  </a:txBody>
                  <a:tcPr/>
                </a:tc>
                <a:tc>
                  <a:txBody>
                    <a:bodyPr/>
                    <a:lstStyle/>
                    <a:p>
                      <a:r>
                        <a:rPr lang="en-US" dirty="0"/>
                        <a:t>Documentation</a:t>
                      </a:r>
                      <a:r>
                        <a:rPr lang="en-US" baseline="0" dirty="0"/>
                        <a:t> </a:t>
                      </a:r>
                      <a:endParaRPr lang="en-US" dirty="0"/>
                    </a:p>
                  </a:txBody>
                  <a:tcPr/>
                </a:tc>
                <a:tc>
                  <a:txBody>
                    <a:bodyPr/>
                    <a:lstStyle/>
                    <a:p>
                      <a:r>
                        <a:rPr lang="en-US" dirty="0"/>
                        <a:t>Available </a:t>
                      </a:r>
                    </a:p>
                  </a:txBody>
                  <a:tcPr/>
                </a:tc>
                <a:extLst>
                  <a:ext uri="{0D108BD9-81ED-4DB2-BD59-A6C34878D82A}">
                    <a16:rowId xmlns:a16="http://schemas.microsoft.com/office/drawing/2014/main" val="10004"/>
                  </a:ext>
                </a:extLst>
              </a:tr>
              <a:tr h="761503">
                <a:tc>
                  <a:txBody>
                    <a:bodyPr/>
                    <a:lstStyle/>
                    <a:p>
                      <a:r>
                        <a:rPr lang="en-US" dirty="0"/>
                        <a:t>Miscellaneous </a:t>
                      </a:r>
                    </a:p>
                  </a:txBody>
                  <a:tcPr/>
                </a:tc>
                <a:tc>
                  <a:txBody>
                    <a:bodyPr/>
                    <a:lstStyle/>
                    <a:p>
                      <a:r>
                        <a:rPr lang="en-US" dirty="0"/>
                        <a:t>Project Documentation </a:t>
                      </a:r>
                    </a:p>
                    <a:p>
                      <a:r>
                        <a:rPr lang="en-US" dirty="0"/>
                        <a:t>Transport</a:t>
                      </a:r>
                      <a:r>
                        <a:rPr lang="en-US" baseline="0" dirty="0"/>
                        <a:t> </a:t>
                      </a:r>
                      <a:endParaRPr lang="en-US" dirty="0"/>
                    </a:p>
                  </a:txBody>
                  <a:tcPr/>
                </a:tc>
                <a:tc>
                  <a:txBody>
                    <a:bodyPr/>
                    <a:lstStyle/>
                    <a:p>
                      <a:r>
                        <a:rPr lang="en-US" dirty="0"/>
                        <a:t>GHS 100 </a:t>
                      </a:r>
                    </a:p>
                  </a:txBody>
                  <a:tcPr/>
                </a:tc>
                <a:extLst>
                  <a:ext uri="{0D108BD9-81ED-4DB2-BD59-A6C34878D82A}">
                    <a16:rowId xmlns:a16="http://schemas.microsoft.com/office/drawing/2014/main" val="10005"/>
                  </a:ext>
                </a:extLst>
              </a:tr>
              <a:tr h="543370">
                <a:tc>
                  <a:txBody>
                    <a:bodyPr/>
                    <a:lstStyle/>
                    <a:p>
                      <a:endParaRPr lang="en-US" dirty="0"/>
                    </a:p>
                  </a:txBody>
                  <a:tcPr/>
                </a:tc>
                <a:tc>
                  <a:txBody>
                    <a:bodyPr/>
                    <a:lstStyle/>
                    <a:p>
                      <a:r>
                        <a:rPr lang="en-US" dirty="0"/>
                        <a:t>TOTAL </a:t>
                      </a:r>
                    </a:p>
                  </a:txBody>
                  <a:tcPr/>
                </a:tc>
                <a:tc>
                  <a:txBody>
                    <a:bodyPr/>
                    <a:lstStyle/>
                    <a:p>
                      <a:r>
                        <a:rPr lang="en-US" dirty="0"/>
                        <a:t>GHS</a:t>
                      </a:r>
                      <a:r>
                        <a:rPr lang="en-US" baseline="0" dirty="0"/>
                        <a:t> 200</a:t>
                      </a:r>
                      <a:endParaRPr lang="en-US" dirty="0"/>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427" y="328059"/>
            <a:ext cx="10515600" cy="845833"/>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REFERENCES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x-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0427" y="1173892"/>
            <a:ext cx="10849233" cy="5020020"/>
          </a:xfrm>
        </p:spPr>
        <p:txBody>
          <a:bodyPr>
            <a:noAutofit/>
          </a:bodyPr>
          <a:lstStyle/>
          <a:p>
            <a:r>
              <a:rPr lang="en-US" sz="2000" dirty="0" err="1"/>
              <a:t>Bonnici</a:t>
            </a:r>
            <a:r>
              <a:rPr lang="en-US" sz="2000" dirty="0"/>
              <a:t> T. (2019) The </a:t>
            </a:r>
            <a:r>
              <a:rPr lang="en-US" sz="2000" dirty="0" err="1"/>
              <a:t>sensium</a:t>
            </a:r>
            <a:r>
              <a:rPr lang="en-US" sz="2000" dirty="0"/>
              <a:t> monitor; an example of the digital form factor. </a:t>
            </a:r>
            <a:r>
              <a:rPr lang="en-US" sz="2000" u="sng" dirty="0">
                <a:hlinkClick r:id="rId2"/>
              </a:rPr>
              <a:t>https://www.researchgate.net/figure/The-Sensium-monitor-an-example-of-the-digital-patch-form-factor_fig4_33868650</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Breteler</a:t>
            </a:r>
            <a:r>
              <a:rPr lang="en-US" sz="2000" dirty="0">
                <a:latin typeface="Times New Roman" panose="02020603050405020304" pitchFamily="18" charset="0"/>
                <a:cs typeface="Times New Roman" panose="02020603050405020304" pitchFamily="18" charset="0"/>
              </a:rPr>
              <a:t>, M. J. M., </a:t>
            </a:r>
            <a:r>
              <a:rPr lang="en-US" sz="2000" dirty="0" err="1">
                <a:latin typeface="Times New Roman" panose="02020603050405020304" pitchFamily="18" charset="0"/>
                <a:cs typeface="Times New Roman" panose="02020603050405020304" pitchFamily="18" charset="0"/>
              </a:rPr>
              <a:t>KleinJan</a:t>
            </a:r>
            <a:r>
              <a:rPr lang="en-US" sz="2000" dirty="0">
                <a:latin typeface="Times New Roman" panose="02020603050405020304" pitchFamily="18" charset="0"/>
                <a:cs typeface="Times New Roman" panose="02020603050405020304" pitchFamily="18" charset="0"/>
              </a:rPr>
              <a:t>, E. J., </a:t>
            </a:r>
            <a:r>
              <a:rPr lang="en-US" sz="2000" dirty="0" err="1">
                <a:latin typeface="Times New Roman" panose="02020603050405020304" pitchFamily="18" charset="0"/>
                <a:cs typeface="Times New Roman" panose="02020603050405020304" pitchFamily="18" charset="0"/>
              </a:rPr>
              <a:t>Dohmen</a:t>
            </a:r>
            <a:r>
              <a:rPr lang="en-US" sz="2000" dirty="0">
                <a:latin typeface="Times New Roman" panose="02020603050405020304" pitchFamily="18" charset="0"/>
                <a:cs typeface="Times New Roman" panose="02020603050405020304" pitchFamily="18" charset="0"/>
              </a:rPr>
              <a:t>, D. A. J., </a:t>
            </a:r>
            <a:r>
              <a:rPr lang="en-US" sz="2000" dirty="0" err="1">
                <a:latin typeface="Times New Roman" panose="02020603050405020304" pitchFamily="18" charset="0"/>
                <a:cs typeface="Times New Roman" panose="02020603050405020304" pitchFamily="18" charset="0"/>
              </a:rPr>
              <a:t>Leenen</a:t>
            </a:r>
            <a:r>
              <a:rPr lang="en-US" sz="2000" dirty="0">
                <a:latin typeface="Times New Roman" panose="02020603050405020304" pitchFamily="18" charset="0"/>
                <a:cs typeface="Times New Roman" panose="02020603050405020304" pitchFamily="18" charset="0"/>
              </a:rPr>
              <a:t>, L. P. H., van </a:t>
            </a:r>
            <a:r>
              <a:rPr lang="en-US" sz="2000" dirty="0" err="1">
                <a:latin typeface="Times New Roman" panose="02020603050405020304" pitchFamily="18" charset="0"/>
                <a:cs typeface="Times New Roman" panose="02020603050405020304" pitchFamily="18" charset="0"/>
              </a:rPr>
              <a:t>Hillegersberg</a:t>
            </a:r>
            <a:r>
              <a:rPr lang="en-US" sz="2000" dirty="0">
                <a:latin typeface="Times New Roman" panose="02020603050405020304" pitchFamily="18" charset="0"/>
                <a:cs typeface="Times New Roman" panose="02020603050405020304" pitchFamily="18" charset="0"/>
              </a:rPr>
              <a:t>, R., </a:t>
            </a:r>
            <a:r>
              <a:rPr lang="en-US" sz="2000" dirty="0" err="1">
                <a:latin typeface="Times New Roman" panose="02020603050405020304" pitchFamily="18" charset="0"/>
                <a:cs typeface="Times New Roman" panose="02020603050405020304" pitchFamily="18" charset="0"/>
              </a:rPr>
              <a:t>Ruurda</a:t>
            </a:r>
            <a:r>
              <a:rPr lang="en-US" sz="2000" dirty="0">
                <a:latin typeface="Times New Roman" panose="02020603050405020304" pitchFamily="18" charset="0"/>
                <a:cs typeface="Times New Roman" panose="02020603050405020304" pitchFamily="18" charset="0"/>
              </a:rPr>
              <a:t>, J. P., van Loon, K., </a:t>
            </a:r>
            <a:r>
              <a:rPr lang="en-US" sz="2000" dirty="0" err="1">
                <a:latin typeface="Times New Roman" panose="02020603050405020304" pitchFamily="18" charset="0"/>
                <a:cs typeface="Times New Roman" panose="02020603050405020304" pitchFamily="18" charset="0"/>
              </a:rPr>
              <a:t>Blokhuis</a:t>
            </a:r>
            <a:r>
              <a:rPr lang="en-US" sz="2000" dirty="0">
                <a:latin typeface="Times New Roman" panose="02020603050405020304" pitchFamily="18" charset="0"/>
                <a:cs typeface="Times New Roman" panose="02020603050405020304" pitchFamily="18" charset="0"/>
              </a:rPr>
              <a:t>, T. J., &amp; </a:t>
            </a:r>
            <a:r>
              <a:rPr lang="en-US" sz="2000" dirty="0" err="1">
                <a:latin typeface="Times New Roman" panose="02020603050405020304" pitchFamily="18" charset="0"/>
                <a:cs typeface="Times New Roman" panose="02020603050405020304" pitchFamily="18" charset="0"/>
              </a:rPr>
              <a:t>Kalkman</a:t>
            </a:r>
            <a:r>
              <a:rPr lang="en-US" sz="2000" dirty="0">
                <a:latin typeface="Times New Roman" panose="02020603050405020304" pitchFamily="18" charset="0"/>
                <a:cs typeface="Times New Roman" panose="02020603050405020304" pitchFamily="18" charset="0"/>
              </a:rPr>
              <a:t>, C. J. (2020). Vital signs monitoring with wearable sensors in high-risk surgical patients a clinical validation study. </a:t>
            </a:r>
            <a:r>
              <a:rPr lang="en-US" sz="2000" i="1" dirty="0">
                <a:latin typeface="Times New Roman" panose="02020603050405020304" pitchFamily="18" charset="0"/>
                <a:cs typeface="Times New Roman" panose="02020603050405020304" pitchFamily="18" charset="0"/>
              </a:rPr>
              <a:t>Anesthesiology</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424–439. https://doi.org/10.1097/ALN.0000000000003029</a:t>
            </a:r>
          </a:p>
          <a:p>
            <a:r>
              <a:rPr lang="en-US" sz="2000" dirty="0">
                <a:latin typeface="Times New Roman" panose="02020603050405020304" pitchFamily="18" charset="0"/>
                <a:cs typeface="Times New Roman" panose="02020603050405020304" pitchFamily="18" charset="0"/>
              </a:rPr>
              <a:t>B. W. Nelson and N. B. Allen, “Accuracy of consumer wearable heart rate measurement during an ecologically valid 24-hour period: </a:t>
            </a:r>
            <a:r>
              <a:rPr lang="en-US" sz="2000" dirty="0" err="1">
                <a:latin typeface="Times New Roman" panose="02020603050405020304" pitchFamily="18" charset="0"/>
                <a:cs typeface="Times New Roman" panose="02020603050405020304" pitchFamily="18" charset="0"/>
              </a:rPr>
              <a:t>Intraindividual</a:t>
            </a:r>
            <a:r>
              <a:rPr lang="en-US" sz="2000" dirty="0">
                <a:latin typeface="Times New Roman" panose="02020603050405020304" pitchFamily="18" charset="0"/>
                <a:cs typeface="Times New Roman" panose="02020603050405020304" pitchFamily="18" charset="0"/>
              </a:rPr>
              <a:t> validation study,” </a:t>
            </a:r>
            <a:r>
              <a:rPr lang="en-US" sz="2000" i="1" dirty="0">
                <a:latin typeface="Times New Roman" panose="02020603050405020304" pitchFamily="18" charset="0"/>
                <a:cs typeface="Times New Roman" panose="02020603050405020304" pitchFamily="18" charset="0"/>
              </a:rPr>
              <a:t>JMIR </a:t>
            </a:r>
            <a:r>
              <a:rPr lang="en-US" sz="2000" i="1" dirty="0" err="1">
                <a:latin typeface="Times New Roman" panose="02020603050405020304" pitchFamily="18" charset="0"/>
                <a:cs typeface="Times New Roman" panose="02020603050405020304" pitchFamily="18" charset="0"/>
              </a:rPr>
              <a:t>mHealth</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uHealth</a:t>
            </a:r>
            <a:r>
              <a:rPr lang="en-US" sz="2000" dirty="0">
                <a:latin typeface="Times New Roman" panose="02020603050405020304" pitchFamily="18" charset="0"/>
                <a:cs typeface="Times New Roman" panose="02020603050405020304" pitchFamily="18" charset="0"/>
              </a:rPr>
              <a:t>, vol. 7, no. 3, pp. 1–16, 2019,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10.2196/10828.</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Dias, D., &amp; Cunha, J. P. S. (2018). Wearable health devices—vital sign monitoring, systems and technologies. Sensors (Switzerland), 18(8). https://doi.org/10.3390/s18082414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Di </a:t>
            </a:r>
            <a:r>
              <a:rPr lang="en-US" sz="2000" dirty="0" err="1">
                <a:latin typeface="Times New Roman" panose="02020603050405020304" pitchFamily="18" charset="0"/>
                <a:cs typeface="Times New Roman" panose="02020603050405020304" pitchFamily="18" charset="0"/>
              </a:rPr>
              <a:t>Rienzo</a:t>
            </a:r>
            <a:r>
              <a:rPr lang="en-US" sz="2000" dirty="0">
                <a:latin typeface="Times New Roman" panose="02020603050405020304" pitchFamily="18" charset="0"/>
                <a:cs typeface="Times New Roman" panose="02020603050405020304" pitchFamily="18" charset="0"/>
              </a:rPr>
              <a:t>, M., Rizzo, F., </a:t>
            </a:r>
            <a:r>
              <a:rPr lang="en-US" sz="2000" dirty="0" err="1">
                <a:latin typeface="Times New Roman" panose="02020603050405020304" pitchFamily="18" charset="0"/>
                <a:cs typeface="Times New Roman" panose="02020603050405020304" pitchFamily="18" charset="0"/>
              </a:rPr>
              <a:t>Parati</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Brambilla</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Ferratini</a:t>
            </a:r>
            <a:r>
              <a:rPr lang="en-US" sz="2000" dirty="0">
                <a:latin typeface="Times New Roman" panose="02020603050405020304" pitchFamily="18" charset="0"/>
                <a:cs typeface="Times New Roman" panose="02020603050405020304" pitchFamily="18" charset="0"/>
              </a:rPr>
              <a:t>, M., &amp; Castiglioni, P. (2005). </a:t>
            </a:r>
            <a:r>
              <a:rPr lang="en-US" sz="2000" dirty="0" err="1">
                <a:latin typeface="Times New Roman" panose="02020603050405020304" pitchFamily="18" charset="0"/>
                <a:cs typeface="Times New Roman" panose="02020603050405020304" pitchFamily="18" charset="0"/>
              </a:rPr>
              <a:t>MagIC</a:t>
            </a:r>
            <a:r>
              <a:rPr lang="en-US" sz="2000" dirty="0">
                <a:latin typeface="Times New Roman" panose="02020603050405020304" pitchFamily="18" charset="0"/>
                <a:cs typeface="Times New Roman" panose="02020603050405020304" pitchFamily="18" charset="0"/>
              </a:rPr>
              <a:t> system: A new textile-based wearable device for biological signal monitoring. Applicability in daily life and clinical setting. Annual International Conference of the IEEE Engineering in Medicine and Biology - Proceedings, 7 VOLS, 7167–7169. </a:t>
            </a:r>
            <a:r>
              <a:rPr lang="en-US" sz="2000" dirty="0">
                <a:latin typeface="Times New Roman" panose="02020603050405020304" pitchFamily="18" charset="0"/>
                <a:cs typeface="Times New Roman" panose="02020603050405020304" pitchFamily="18" charset="0"/>
                <a:hlinkClick r:id="rId3"/>
              </a:rPr>
              <a:t>https://doi.org/10.1109/iembs.2005.1616161</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Duffy J. (2016) Basis Peak Preview.  </a:t>
            </a:r>
            <a:r>
              <a:rPr lang="en-US" sz="2000" u="sng" dirty="0">
                <a:latin typeface="Times New Roman" panose="02020603050405020304" pitchFamily="18" charset="0"/>
                <a:cs typeface="Times New Roman" panose="02020603050405020304" pitchFamily="18" charset="0"/>
                <a:hlinkClick r:id="rId4"/>
              </a:rPr>
              <a:t>https://www.pcmag.com/reviews/basis-peak</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6" y="117996"/>
            <a:ext cx="10515600" cy="858190"/>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REFERENCES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endParaRPr lang="x-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9216" y="1099752"/>
            <a:ext cx="11034584" cy="4843848"/>
          </a:xfrm>
        </p:spPr>
        <p:txBody>
          <a:bodyPr>
            <a:noAutofit/>
          </a:bodyPr>
          <a:lstStyle/>
          <a:p>
            <a:r>
              <a:rPr lang="en-US" sz="2000" dirty="0">
                <a:latin typeface="Times New Roman" panose="02020603050405020304" pitchFamily="18" charset="0"/>
                <a:cs typeface="Times New Roman" panose="02020603050405020304" pitchFamily="18" charset="0"/>
              </a:rPr>
              <a:t>Godfrey, A., Hetherington, V., Shum, H., </a:t>
            </a:r>
            <a:r>
              <a:rPr lang="en-US" sz="2000" dirty="0" err="1">
                <a:latin typeface="Times New Roman" panose="02020603050405020304" pitchFamily="18" charset="0"/>
                <a:cs typeface="Times New Roman" panose="02020603050405020304" pitchFamily="18" charset="0"/>
              </a:rPr>
              <a:t>Bonato</a:t>
            </a:r>
            <a:r>
              <a:rPr lang="en-US" sz="2000" dirty="0">
                <a:latin typeface="Times New Roman" panose="02020603050405020304" pitchFamily="18" charset="0"/>
                <a:cs typeface="Times New Roman" panose="02020603050405020304" pitchFamily="18" charset="0"/>
              </a:rPr>
              <a:t>, P., Lovell, N. H., &amp; Stuart, S. (2018). From A to Z: Wearable technology explained. </a:t>
            </a:r>
            <a:r>
              <a:rPr lang="en-US" sz="2000" dirty="0" err="1">
                <a:latin typeface="Times New Roman" panose="02020603050405020304" pitchFamily="18" charset="0"/>
                <a:cs typeface="Times New Roman" panose="02020603050405020304" pitchFamily="18" charset="0"/>
              </a:rPr>
              <a:t>Maturitas</a:t>
            </a:r>
            <a:r>
              <a:rPr lang="en-US" sz="2000" dirty="0">
                <a:latin typeface="Times New Roman" panose="02020603050405020304" pitchFamily="18" charset="0"/>
                <a:cs typeface="Times New Roman" panose="02020603050405020304" pitchFamily="18" charset="0"/>
              </a:rPr>
              <a:t>, 113(April), 40–47. </a:t>
            </a:r>
            <a:r>
              <a:rPr lang="en-US" sz="2000" dirty="0">
                <a:latin typeface="Times New Roman" panose="02020603050405020304" pitchFamily="18" charset="0"/>
                <a:cs typeface="Times New Roman" panose="02020603050405020304" pitchFamily="18" charset="0"/>
                <a:hlinkClick r:id="rId2"/>
              </a:rPr>
              <a:t>https://doi.org/10.1016/j.maturitas.2018.04.012</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Home - </a:t>
            </a:r>
            <a:r>
              <a:rPr lang="en-GB" sz="2000" dirty="0" err="1">
                <a:latin typeface="Times New Roman" panose="02020603050405020304" pitchFamily="18" charset="0"/>
                <a:cs typeface="Times New Roman" panose="02020603050405020304" pitchFamily="18" charset="0"/>
              </a:rPr>
              <a:t>Sotera</a:t>
            </a:r>
            <a:r>
              <a:rPr lang="en-GB" sz="2000" dirty="0">
                <a:latin typeface="Times New Roman" panose="02020603050405020304" pitchFamily="18" charset="0"/>
                <a:cs typeface="Times New Roman" panose="02020603050405020304" pitchFamily="18" charset="0"/>
              </a:rPr>
              <a:t> Wireless. (</a:t>
            </a:r>
            <a:r>
              <a:rPr lang="en-GB" sz="2000" dirty="0" err="1">
                <a:latin typeface="Times New Roman" panose="02020603050405020304" pitchFamily="18" charset="0"/>
                <a:cs typeface="Times New Roman" panose="02020603050405020304" pitchFamily="18" charset="0"/>
              </a:rPr>
              <a:t>n.d.</a:t>
            </a:r>
            <a:r>
              <a:rPr lang="en-GB" sz="2000" dirty="0">
                <a:latin typeface="Times New Roman" panose="02020603050405020304" pitchFamily="18" charset="0"/>
                <a:cs typeface="Times New Roman" panose="02020603050405020304" pitchFamily="18" charset="0"/>
              </a:rPr>
              <a:t>). Retrieved March 26, 2022, from https://www.soterawireless.com/</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Jaoo</a:t>
            </a:r>
            <a:r>
              <a:rPr lang="en-US" sz="2000" dirty="0">
                <a:latin typeface="Times New Roman" panose="02020603050405020304" pitchFamily="18" charset="0"/>
                <a:cs typeface="Times New Roman" panose="02020603050405020304" pitchFamily="18" charset="0"/>
              </a:rPr>
              <a:t> P., Silva C., Bernardo C, Antonio S. (2010) Vital-Jacket®: A wearable wireless vital signs monitor for patients' mobility in Cardiology and Sports. </a:t>
            </a:r>
            <a:r>
              <a:rPr lang="en-US" sz="2000" u="sng" dirty="0">
                <a:latin typeface="Times New Roman" panose="02020603050405020304" pitchFamily="18" charset="0"/>
                <a:cs typeface="Times New Roman" panose="02020603050405020304" pitchFamily="18" charset="0"/>
                <a:hlinkClick r:id="rId3"/>
              </a:rPr>
              <a:t>https://eudl.eu/pdf/10.4108/ICST.PERVASIVEHEALTH2010.899</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Jung S. (2014)  </a:t>
            </a:r>
            <a:r>
              <a:rPr lang="en-US" sz="2000" dirty="0" err="1">
                <a:latin typeface="Times New Roman" panose="02020603050405020304" pitchFamily="18" charset="0"/>
                <a:cs typeface="Times New Roman" panose="02020603050405020304" pitchFamily="18" charset="0"/>
              </a:rPr>
              <a:t>SensoTRACK</a:t>
            </a:r>
            <a:r>
              <a:rPr lang="en-US" sz="2000" dirty="0">
                <a:latin typeface="Times New Roman" panose="02020603050405020304" pitchFamily="18" charset="0"/>
                <a:cs typeface="Times New Roman" panose="02020603050405020304" pitchFamily="18" charset="0"/>
              </a:rPr>
              <a:t> Fitness Wearable Tracks Activity From Your Ears. </a:t>
            </a:r>
            <a:r>
              <a:rPr lang="en-US" sz="2000" u="sng" dirty="0">
                <a:latin typeface="Times New Roman" panose="02020603050405020304" pitchFamily="18" charset="0"/>
                <a:cs typeface="Times New Roman" panose="02020603050405020304" pitchFamily="18" charset="0"/>
                <a:hlinkClick r:id="rId4"/>
              </a:rPr>
              <a:t>https://www.medgadget.com/2014/10/sensotrack-fitness-wearable-tracks-activity-from-your-ears-interview.html</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Khan, Y., </a:t>
            </a:r>
            <a:r>
              <a:rPr lang="en-US" sz="2000" dirty="0" err="1">
                <a:latin typeface="Times New Roman" panose="02020603050405020304" pitchFamily="18" charset="0"/>
                <a:cs typeface="Times New Roman" panose="02020603050405020304" pitchFamily="18" charset="0"/>
              </a:rPr>
              <a:t>Ostfeld</a:t>
            </a:r>
            <a:r>
              <a:rPr lang="en-US" sz="2000" dirty="0">
                <a:latin typeface="Times New Roman" panose="02020603050405020304" pitchFamily="18" charset="0"/>
                <a:cs typeface="Times New Roman" panose="02020603050405020304" pitchFamily="18" charset="0"/>
              </a:rPr>
              <a:t>, A. E., </a:t>
            </a:r>
            <a:r>
              <a:rPr lang="en-US" sz="2000" dirty="0" err="1">
                <a:latin typeface="Times New Roman" panose="02020603050405020304" pitchFamily="18" charset="0"/>
                <a:cs typeface="Times New Roman" panose="02020603050405020304" pitchFamily="18" charset="0"/>
              </a:rPr>
              <a:t>Lochner</a:t>
            </a:r>
            <a:r>
              <a:rPr lang="en-US" sz="2000" dirty="0">
                <a:latin typeface="Times New Roman" panose="02020603050405020304" pitchFamily="18" charset="0"/>
                <a:cs typeface="Times New Roman" panose="02020603050405020304" pitchFamily="18" charset="0"/>
              </a:rPr>
              <a:t>, C. M., Pierre, A., &amp; Arias, A. C. (2016). Monitoring of Vital Signs with Flexible and Wearable Medical Devices. 4373–4395. </a:t>
            </a:r>
            <a:r>
              <a:rPr lang="en-US" sz="2000" dirty="0">
                <a:latin typeface="Times New Roman" panose="02020603050405020304" pitchFamily="18" charset="0"/>
                <a:cs typeface="Times New Roman" panose="02020603050405020304" pitchFamily="18" charset="0"/>
                <a:hlinkClick r:id="rId5"/>
              </a:rPr>
              <a:t>https://doi.org/10.1002/adma.201504366</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x-none"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6" y="179778"/>
            <a:ext cx="10515600" cy="697552"/>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REFERENCES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469558" y="1000897"/>
            <a:ext cx="10871886" cy="5299633"/>
          </a:xfrm>
        </p:spPr>
        <p:txBody>
          <a:bodyPr/>
          <a:lstStyle/>
          <a:p>
            <a:r>
              <a:rPr lang="en-US" sz="2000" dirty="0" err="1">
                <a:latin typeface="Times New Roman" panose="02020603050405020304" pitchFamily="18" charset="0"/>
                <a:cs typeface="Times New Roman" panose="02020603050405020304" pitchFamily="18" charset="0"/>
              </a:rPr>
              <a:t>Medgadget</a:t>
            </a:r>
            <a:r>
              <a:rPr lang="en-US" sz="2000" dirty="0">
                <a:latin typeface="Times New Roman" panose="02020603050405020304" pitchFamily="18" charset="0"/>
                <a:cs typeface="Times New Roman" panose="02020603050405020304" pitchFamily="18" charset="0"/>
              </a:rPr>
              <a:t> Editors (2012) </a:t>
            </a:r>
            <a:r>
              <a:rPr lang="en-US" sz="2000" dirty="0" err="1">
                <a:latin typeface="Times New Roman" panose="02020603050405020304" pitchFamily="18" charset="0"/>
                <a:cs typeface="Times New Roman" panose="02020603050405020304" pitchFamily="18" charset="0"/>
              </a:rPr>
              <a:t>Visi</a:t>
            </a:r>
            <a:r>
              <a:rPr lang="en-US" sz="2000" dirty="0">
                <a:latin typeface="Times New Roman" panose="02020603050405020304" pitchFamily="18" charset="0"/>
                <a:cs typeface="Times New Roman" panose="02020603050405020304" pitchFamily="18" charset="0"/>
              </a:rPr>
              <a:t> Mobile System for Real Time Wireless In – Hospital Vital Sign Monitoring. </a:t>
            </a:r>
            <a:r>
              <a:rPr lang="en-US" sz="2000" u="sng" dirty="0">
                <a:latin typeface="Times New Roman" panose="02020603050405020304" pitchFamily="18" charset="0"/>
                <a:cs typeface="Times New Roman" panose="02020603050405020304" pitchFamily="18" charset="0"/>
                <a:hlinkClick r:id="rId2"/>
              </a:rPr>
              <a:t>https://www.medgadget.com/2012/08/visi-mobile-system-for-real-time-wireless-in-hospital-vital-signs-monitoring-video.html</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Medical EXPO (</a:t>
            </a:r>
            <a:r>
              <a:rPr lang="en-US" sz="2000" dirty="0" err="1">
                <a:latin typeface="Times New Roman" panose="02020603050405020304" pitchFamily="18" charset="0"/>
                <a:cs typeface="Times New Roman" panose="02020603050405020304" pitchFamily="18" charset="0"/>
              </a:rPr>
              <a:t>n.d</a:t>
            </a:r>
            <a:r>
              <a:rPr lang="en-US" sz="2000" dirty="0">
                <a:latin typeface="Times New Roman" panose="02020603050405020304" pitchFamily="18" charset="0"/>
                <a:cs typeface="Times New Roman" panose="02020603050405020304" pitchFamily="18" charset="0"/>
              </a:rPr>
              <a:t>) ECG patient monitor. https://medicalexpo.com</a:t>
            </a:r>
          </a:p>
          <a:p>
            <a:r>
              <a:rPr lang="en-US" sz="2000" dirty="0" err="1">
                <a:latin typeface="Times New Roman" panose="02020603050405020304" pitchFamily="18" charset="0"/>
                <a:cs typeface="Times New Roman" panose="02020603050405020304" pitchFamily="18" charset="0"/>
              </a:rPr>
              <a:t>Weenk</a:t>
            </a:r>
            <a:r>
              <a:rPr lang="en-US" sz="2000" dirty="0">
                <a:latin typeface="Times New Roman" panose="02020603050405020304" pitchFamily="18" charset="0"/>
                <a:cs typeface="Times New Roman" panose="02020603050405020304" pitchFamily="18" charset="0"/>
              </a:rPr>
              <a:t>, M., van </a:t>
            </a:r>
            <a:r>
              <a:rPr lang="en-US" sz="2000" dirty="0" err="1">
                <a:latin typeface="Times New Roman" panose="02020603050405020304" pitchFamily="18" charset="0"/>
                <a:cs typeface="Times New Roman" panose="02020603050405020304" pitchFamily="18" charset="0"/>
              </a:rPr>
              <a:t>Goor</a:t>
            </a:r>
            <a:r>
              <a:rPr lang="en-US" sz="2000" dirty="0">
                <a:latin typeface="Times New Roman" panose="02020603050405020304" pitchFamily="18" charset="0"/>
                <a:cs typeface="Times New Roman" panose="02020603050405020304" pitchFamily="18" charset="0"/>
              </a:rPr>
              <a:t>, H., </a:t>
            </a:r>
            <a:r>
              <a:rPr lang="en-US" sz="2000" dirty="0" err="1">
                <a:latin typeface="Times New Roman" panose="02020603050405020304" pitchFamily="18" charset="0"/>
                <a:cs typeface="Times New Roman" panose="02020603050405020304" pitchFamily="18" charset="0"/>
              </a:rPr>
              <a:t>Frietman</a:t>
            </a:r>
            <a:r>
              <a:rPr lang="en-US" sz="2000" dirty="0">
                <a:latin typeface="Times New Roman" panose="02020603050405020304" pitchFamily="18" charset="0"/>
                <a:cs typeface="Times New Roman" panose="02020603050405020304" pitchFamily="18" charset="0"/>
              </a:rPr>
              <a:t>, B., </a:t>
            </a:r>
            <a:r>
              <a:rPr lang="en-US" sz="2000" dirty="0" err="1">
                <a:latin typeface="Times New Roman" panose="02020603050405020304" pitchFamily="18" charset="0"/>
                <a:cs typeface="Times New Roman" panose="02020603050405020304" pitchFamily="18" charset="0"/>
              </a:rPr>
              <a:t>Engelen</a:t>
            </a:r>
            <a:r>
              <a:rPr lang="en-US" sz="2000" dirty="0">
                <a:latin typeface="Times New Roman" panose="02020603050405020304" pitchFamily="18" charset="0"/>
                <a:cs typeface="Times New Roman" panose="02020603050405020304" pitchFamily="18" charset="0"/>
              </a:rPr>
              <a:t>, L. J. L. P. G., van </a:t>
            </a:r>
            <a:r>
              <a:rPr lang="en-US" sz="2000" dirty="0" err="1">
                <a:latin typeface="Times New Roman" panose="02020603050405020304" pitchFamily="18" charset="0"/>
                <a:cs typeface="Times New Roman" panose="02020603050405020304" pitchFamily="18" charset="0"/>
              </a:rPr>
              <a:t>Laarhoven</a:t>
            </a:r>
            <a:r>
              <a:rPr lang="en-US" sz="2000" dirty="0">
                <a:latin typeface="Times New Roman" panose="02020603050405020304" pitchFamily="18" charset="0"/>
                <a:cs typeface="Times New Roman" panose="02020603050405020304" pitchFamily="18" charset="0"/>
              </a:rPr>
              <a:t>, C. J. H. M., Smit, J., </a:t>
            </a:r>
            <a:r>
              <a:rPr lang="en-US" sz="2000" dirty="0" err="1">
                <a:latin typeface="Times New Roman" panose="02020603050405020304" pitchFamily="18" charset="0"/>
                <a:cs typeface="Times New Roman" panose="02020603050405020304" pitchFamily="18" charset="0"/>
              </a:rPr>
              <a:t>Bredie</a:t>
            </a:r>
            <a:r>
              <a:rPr lang="en-US" sz="2000" dirty="0">
                <a:latin typeface="Times New Roman" panose="02020603050405020304" pitchFamily="18" charset="0"/>
                <a:cs typeface="Times New Roman" panose="02020603050405020304" pitchFamily="18" charset="0"/>
              </a:rPr>
              <a:t>, S. J. H., &amp; van de Belt, T. H. (2017). Continuous monitoring of vital signs using wearable devices on the general ward: Pilot study. </a:t>
            </a:r>
            <a:r>
              <a:rPr lang="en-US" sz="2000" i="1" dirty="0">
                <a:latin typeface="Times New Roman" panose="02020603050405020304" pitchFamily="18" charset="0"/>
                <a:cs typeface="Times New Roman" panose="02020603050405020304" pitchFamily="18" charset="0"/>
              </a:rPr>
              <a:t>JMIR </a:t>
            </a:r>
            <a:r>
              <a:rPr lang="en-US" sz="2000" i="1" dirty="0" err="1">
                <a:latin typeface="Times New Roman" panose="02020603050405020304" pitchFamily="18" charset="0"/>
                <a:cs typeface="Times New Roman" panose="02020603050405020304" pitchFamily="18" charset="0"/>
              </a:rPr>
              <a:t>MHealth</a:t>
            </a:r>
            <a:r>
              <a:rPr lang="en-US" sz="2000" i="1" dirty="0">
                <a:latin typeface="Times New Roman" panose="02020603050405020304" pitchFamily="18" charset="0"/>
                <a:cs typeface="Times New Roman" panose="02020603050405020304" pitchFamily="18" charset="0"/>
              </a:rPr>
              <a:t> and </a:t>
            </a:r>
            <a:r>
              <a:rPr lang="en-US" sz="2000" i="1" dirty="0" err="1">
                <a:latin typeface="Times New Roman" panose="02020603050405020304" pitchFamily="18" charset="0"/>
                <a:cs typeface="Times New Roman" panose="02020603050405020304" pitchFamily="18" charset="0"/>
              </a:rPr>
              <a:t>UHealth</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(7), 1–15. https://doi.org/10.2196/mhealth.7208</a:t>
            </a:r>
          </a:p>
          <a:p>
            <a:r>
              <a:rPr lang="en-US" sz="2000" dirty="0">
                <a:latin typeface="Times New Roman" panose="02020603050405020304" pitchFamily="18" charset="0"/>
                <a:cs typeface="Times New Roman" panose="02020603050405020304" pitchFamily="18" charset="0"/>
              </a:rPr>
              <a:t>Raleigh N. (2021) </a:t>
            </a:r>
            <a:r>
              <a:rPr lang="en-US" sz="2000" dirty="0" err="1">
                <a:latin typeface="Times New Roman" panose="02020603050405020304" pitchFamily="18" charset="0"/>
                <a:cs typeface="Times New Roman" panose="02020603050405020304" pitchFamily="18" charset="0"/>
              </a:rPr>
              <a:t>Valencell</a:t>
            </a:r>
            <a:r>
              <a:rPr lang="en-US" sz="2000" dirty="0">
                <a:latin typeface="Times New Roman" panose="02020603050405020304" pitchFamily="18" charset="0"/>
                <a:cs typeface="Times New Roman" panose="02020603050405020304" pitchFamily="18" charset="0"/>
              </a:rPr>
              <a:t> Expands World’s First Calibration- free, </a:t>
            </a:r>
            <a:r>
              <a:rPr lang="en-US" sz="2000" dirty="0" err="1">
                <a:latin typeface="Times New Roman" panose="02020603050405020304" pitchFamily="18" charset="0"/>
                <a:cs typeface="Times New Roman" panose="02020603050405020304" pitchFamily="18" charset="0"/>
              </a:rPr>
              <a:t>cuffless</a:t>
            </a:r>
            <a:r>
              <a:rPr lang="en-US" sz="2000" dirty="0">
                <a:latin typeface="Times New Roman" panose="02020603050405020304" pitchFamily="18" charset="0"/>
                <a:cs typeface="Times New Roman" panose="02020603050405020304" pitchFamily="18" charset="0"/>
              </a:rPr>
              <a:t> blood pressure monitoring system. </a:t>
            </a:r>
            <a:r>
              <a:rPr lang="en-US" sz="2000" u="sng" dirty="0">
                <a:latin typeface="Times New Roman" panose="02020603050405020304" pitchFamily="18" charset="0"/>
                <a:cs typeface="Times New Roman" panose="02020603050405020304" pitchFamily="18" charset="0"/>
                <a:hlinkClick r:id="rId3"/>
              </a:rPr>
              <a:t>https://valencell.com/press/valencell-expands-worlds-first-calibration-free-cuffless-blood-pressure-monitoring-system-to-the-finger-and-wrist/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 </a:t>
            </a:r>
            <a:r>
              <a:rPr lang="en-US" sz="2000" dirty="0" err="1">
                <a:latin typeface="Times New Roman" panose="02020603050405020304" pitchFamily="18" charset="0"/>
                <a:cs typeface="Times New Roman" panose="02020603050405020304" pitchFamily="18" charset="0"/>
              </a:rPr>
              <a:t>Kondama</a:t>
            </a:r>
            <a:r>
              <a:rPr lang="en-US" sz="2000" dirty="0">
                <a:latin typeface="Times New Roman" panose="02020603050405020304" pitchFamily="18" charset="0"/>
                <a:cs typeface="Times New Roman" panose="02020603050405020304" pitchFamily="18" charset="0"/>
              </a:rPr>
              <a:t> Reddy </a:t>
            </a:r>
            <a:r>
              <a:rPr lang="en-US" sz="2000" i="1" dirty="0">
                <a:latin typeface="Times New Roman" panose="02020603050405020304" pitchFamily="18" charset="0"/>
                <a:cs typeface="Times New Roman" panose="02020603050405020304" pitchFamily="18" charset="0"/>
              </a:rPr>
              <a:t>et al.</a:t>
            </a:r>
            <a:r>
              <a:rPr lang="en-US" sz="2000" dirty="0">
                <a:latin typeface="Times New Roman" panose="02020603050405020304" pitchFamily="18" charset="0"/>
                <a:cs typeface="Times New Roman" panose="02020603050405020304" pitchFamily="18" charset="0"/>
              </a:rPr>
              <a:t>, “Accuracy of wrist-worn activity monitors during common daily physical activities and types of structured exercise: Evaluation study,” </a:t>
            </a:r>
            <a:r>
              <a:rPr lang="en-US" sz="2000" i="1" dirty="0">
                <a:latin typeface="Times New Roman" panose="02020603050405020304" pitchFamily="18" charset="0"/>
                <a:cs typeface="Times New Roman" panose="02020603050405020304" pitchFamily="18" charset="0"/>
              </a:rPr>
              <a:t>JMIR </a:t>
            </a:r>
            <a:r>
              <a:rPr lang="en-US" sz="2000" i="1" dirty="0" err="1">
                <a:latin typeface="Times New Roman" panose="02020603050405020304" pitchFamily="18" charset="0"/>
                <a:cs typeface="Times New Roman" panose="02020603050405020304" pitchFamily="18" charset="0"/>
              </a:rPr>
              <a:t>mHealth</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uHealth</a:t>
            </a:r>
            <a:r>
              <a:rPr lang="en-US" sz="2000" dirty="0">
                <a:latin typeface="Times New Roman" panose="02020603050405020304" pitchFamily="18" charset="0"/>
                <a:cs typeface="Times New Roman" panose="02020603050405020304" pitchFamily="18" charset="0"/>
              </a:rPr>
              <a:t>, vol. 6, no. 12, 2018,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10.2196/10338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21" y="518983"/>
            <a:ext cx="7096839" cy="345989"/>
          </a:xfrm>
        </p:spPr>
        <p:txBody>
          <a:bodyPr>
            <a:normAutofit fontScale="90000"/>
          </a:bodyPr>
          <a:lstStyle/>
          <a:p>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BACKGROUND</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407773" y="864972"/>
            <a:ext cx="10946027" cy="4253627"/>
          </a:xfrm>
        </p:spPr>
        <p:txBody>
          <a:bodyPr>
            <a:noAutofit/>
          </a:bodyPr>
          <a:lstStyle/>
          <a:p>
            <a:r>
              <a:rPr lang="en-US" dirty="0">
                <a:latin typeface="Times New Roman" panose="02020603050405020304" pitchFamily="18" charset="0"/>
                <a:cs typeface="Times New Roman" panose="02020603050405020304" pitchFamily="18" charset="0"/>
              </a:rPr>
              <a:t>These bio-signals are grouped according to the location on the body they can be taken from (Khan et al., 2016).</a:t>
            </a:r>
          </a:p>
          <a:p>
            <a:pPr lvl="1">
              <a:buFontTx/>
              <a:buChar char="-"/>
            </a:pPr>
            <a:r>
              <a:rPr lang="en-US" sz="2800" dirty="0">
                <a:latin typeface="Times New Roman" panose="02020603050405020304" pitchFamily="18" charset="0"/>
                <a:cs typeface="Times New Roman" panose="02020603050405020304" pitchFamily="18" charset="0"/>
              </a:rPr>
              <a:t>Temperature, Heart rate and Pulse Oxygenation can be taken from the wrist </a:t>
            </a:r>
          </a:p>
          <a:p>
            <a:pPr lvl="1">
              <a:buFontTx/>
              <a:buChar char="-"/>
            </a:pPr>
            <a:r>
              <a:rPr lang="en-US" sz="2800" dirty="0">
                <a:latin typeface="Times New Roman" panose="02020603050405020304" pitchFamily="18" charset="0"/>
                <a:cs typeface="Times New Roman" panose="02020603050405020304" pitchFamily="18" charset="0"/>
              </a:rPr>
              <a:t>Blood pressure measurement and bioelectronics measurements can be taken from the arm.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Post operative complications may arise if these vital signs are not continuously monitored and this may lead to death (Weenk et al., 2017) </a:t>
            </a:r>
          </a:p>
        </p:txBody>
      </p:sp>
      <p:sp>
        <p:nvSpPr>
          <p:cNvPr id="4" name="Footer Placeholder 3"/>
          <p:cNvSpPr>
            <a:spLocks noGrp="1"/>
          </p:cNvSpPr>
          <p:nvPr>
            <p:ph type="ftr" sz="quarter" idx="11"/>
          </p:nvPr>
        </p:nvSpPr>
        <p:spPr>
          <a:xfrm>
            <a:off x="284205" y="5721178"/>
            <a:ext cx="11800702" cy="951471"/>
          </a:xfrm>
        </p:spPr>
        <p:txBody>
          <a:bodyPr/>
          <a:lstStyle/>
          <a:p>
            <a:pPr algn="l"/>
            <a:endParaRPr lang="en-US" dirty="0">
              <a:solidFill>
                <a:schemeClr val="tx1"/>
              </a:solidFill>
              <a:latin typeface="Times New Roman" panose="02020603050405020304" pitchFamily="18" charset="0"/>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a:p>
            <a:pPr algn="l"/>
            <a:r>
              <a:rPr lang="en-US" dirty="0">
                <a:solidFill>
                  <a:schemeClr val="tx1"/>
                </a:solidFill>
                <a:latin typeface="Times New Roman" panose="02020603050405020304" pitchFamily="18" charset="0"/>
                <a:cs typeface="Times New Roman" panose="02020603050405020304" pitchFamily="18" charset="0"/>
              </a:rPr>
              <a:t>Khan, Y., Ostfeld, A. E., Lochner, C. M., Pierre, A., &amp; Arias, A. C. (2016). Monitoring of Vital Signs with Flexible and Wearable Medical Devices. 4373–4395. </a:t>
            </a:r>
            <a:r>
              <a:rPr lang="en-US" dirty="0">
                <a:solidFill>
                  <a:schemeClr val="tx1"/>
                </a:solidFill>
                <a:latin typeface="Times New Roman" panose="02020603050405020304" pitchFamily="18" charset="0"/>
                <a:cs typeface="Times New Roman" panose="02020603050405020304" pitchFamily="18" charset="0"/>
                <a:hlinkClick r:id="rId3"/>
              </a:rPr>
              <a:t>https://doi.org/10.1002/adma.201504366</a:t>
            </a:r>
            <a:endParaRPr lang="en-US" dirty="0">
              <a:solidFill>
                <a:schemeClr val="tx1"/>
              </a:solidFill>
              <a:latin typeface="Times New Roman" panose="02020603050405020304" pitchFamily="18" charset="0"/>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a:p>
            <a:pPr algn="l"/>
            <a:r>
              <a:rPr lang="en-US" dirty="0">
                <a:solidFill>
                  <a:schemeClr val="tx1"/>
                </a:solidFill>
                <a:latin typeface="Times New Roman" panose="02020603050405020304" pitchFamily="18" charset="0"/>
                <a:cs typeface="Times New Roman" panose="02020603050405020304" pitchFamily="18" charset="0"/>
              </a:rPr>
              <a:t>Weenk, M., van Goor, H., Frietman, B., Engelen, L. J. L. P. G., van Laarhoven, C. J. H. M., Smit, J., Bredie, S. J. H., &amp; van de Belt, T. H. (2017). Continuous monitoring of vital signs using wearable devices on the general ward: Pilot study. </a:t>
            </a:r>
            <a:r>
              <a:rPr lang="en-US" i="1" dirty="0">
                <a:solidFill>
                  <a:schemeClr val="tx1"/>
                </a:solidFill>
                <a:latin typeface="Times New Roman" panose="02020603050405020304" pitchFamily="18" charset="0"/>
                <a:cs typeface="Times New Roman" panose="02020603050405020304" pitchFamily="18" charset="0"/>
              </a:rPr>
              <a:t>JMIR MHealth and UHealth</a:t>
            </a:r>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5</a:t>
            </a:r>
            <a:r>
              <a:rPr lang="en-US" dirty="0">
                <a:solidFill>
                  <a:schemeClr val="tx1"/>
                </a:solidFill>
                <a:latin typeface="Times New Roman" panose="02020603050405020304" pitchFamily="18" charset="0"/>
                <a:cs typeface="Times New Roman" panose="02020603050405020304" pitchFamily="18" charset="0"/>
              </a:rPr>
              <a:t>(7), 1–15. https://doi.org/10.2196/mhealth.7208</a:t>
            </a:r>
          </a:p>
          <a:p>
            <a:pPr algn="l"/>
            <a:endParaRPr lang="en-US" dirty="0">
              <a:solidFill>
                <a:schemeClr val="tx1"/>
              </a:solidFill>
              <a:latin typeface="Times New Roman" panose="02020603050405020304" pitchFamily="18" charset="0"/>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3697"/>
            <a:ext cx="10515600" cy="5633266"/>
          </a:xfrm>
        </p:spPr>
        <p:txBody>
          <a:bodyPr/>
          <a:lstStyle/>
          <a:p>
            <a:pPr algn="ctr"/>
            <a:endParaRPr lang="en-US" dirty="0"/>
          </a:p>
          <a:p>
            <a:pPr algn="ctr"/>
            <a:endParaRPr lang="en-US" dirty="0"/>
          </a:p>
          <a:p>
            <a:pPr marL="0" indent="0" algn="ctr">
              <a:buNone/>
            </a:pPr>
            <a:endParaRPr lang="en-US" dirty="0"/>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sz="6000" dirty="0">
                <a:latin typeface="Times New Roman" panose="02020603050405020304" pitchFamily="18" charset="0"/>
                <a:cs typeface="Times New Roman" panose="02020603050405020304" pitchFamily="18" charset="0"/>
              </a:rPr>
              <a:t>DEMONSTRATION</a:t>
            </a:r>
            <a:endParaRPr lang="en-US" sz="6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0" indent="0">
              <a:buNone/>
            </a:pPr>
            <a:endParaRPr lang="en-US" sz="5000" dirty="0">
              <a:latin typeface="Times New Roman" panose="02020603050405020304" pitchFamily="18" charset="0"/>
              <a:cs typeface="Times New Roman" panose="02020603050405020304" pitchFamily="18" charset="0"/>
            </a:endParaRPr>
          </a:p>
          <a:p>
            <a:pPr marL="0" indent="0" algn="ctr">
              <a:buNone/>
            </a:pPr>
            <a:r>
              <a:rPr lang="en-US" sz="6000" dirty="0">
                <a:latin typeface="Times New Roman" panose="02020603050405020304" pitchFamily="18" charset="0"/>
                <a:cs typeface="Times New Roman" panose="02020603050405020304" pitchFamily="18" charset="0"/>
              </a:rPr>
              <a:t>Thank You!</a:t>
            </a:r>
          </a:p>
          <a:p>
            <a:pPr marL="0" indent="0" algn="ctr">
              <a:buNone/>
            </a:pPr>
            <a:endParaRPr lang="x-none" sz="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145" y="22556"/>
            <a:ext cx="4878876"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BACKGROUND</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grpSp>
        <p:nvGrpSpPr>
          <p:cNvPr id="9" name="Group 8"/>
          <p:cNvGrpSpPr/>
          <p:nvPr/>
        </p:nvGrpSpPr>
        <p:grpSpPr>
          <a:xfrm>
            <a:off x="591144" y="2296719"/>
            <a:ext cx="2984360" cy="2984360"/>
            <a:chOff x="591144" y="2296718"/>
            <a:chExt cx="2984360" cy="2984360"/>
          </a:xfrm>
        </p:grpSpPr>
        <p:sp>
          <p:nvSpPr>
            <p:cNvPr id="3" name="Donut 2"/>
            <p:cNvSpPr/>
            <p:nvPr/>
          </p:nvSpPr>
          <p:spPr>
            <a:xfrm>
              <a:off x="591144" y="2296718"/>
              <a:ext cx="2984360" cy="2984360"/>
            </a:xfrm>
            <a:prstGeom prst="donut">
              <a:avLst>
                <a:gd name="adj" fmla="val 64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reeform 3"/>
            <p:cNvSpPr/>
            <p:nvPr/>
          </p:nvSpPr>
          <p:spPr>
            <a:xfrm>
              <a:off x="591144" y="3788898"/>
              <a:ext cx="2984360" cy="1492180"/>
            </a:xfrm>
            <a:custGeom>
              <a:avLst/>
              <a:gdLst>
                <a:gd name="connsiteX0" fmla="*/ 0 w 2984360"/>
                <a:gd name="connsiteY0" fmla="*/ 0 h 1492180"/>
                <a:gd name="connsiteX1" fmla="*/ 192252 w 2984360"/>
                <a:gd name="connsiteY1" fmla="*/ 0 h 1492180"/>
                <a:gd name="connsiteX2" fmla="*/ 1492180 w 2984360"/>
                <a:gd name="connsiteY2" fmla="*/ 1299928 h 1492180"/>
                <a:gd name="connsiteX3" fmla="*/ 2792108 w 2984360"/>
                <a:gd name="connsiteY3" fmla="*/ 0 h 1492180"/>
                <a:gd name="connsiteX4" fmla="*/ 2984360 w 2984360"/>
                <a:gd name="connsiteY4" fmla="*/ 0 h 1492180"/>
                <a:gd name="connsiteX5" fmla="*/ 1492180 w 2984360"/>
                <a:gd name="connsiteY5" fmla="*/ 1492180 h 1492180"/>
                <a:gd name="connsiteX6" fmla="*/ 0 w 2984360"/>
                <a:gd name="connsiteY6" fmla="*/ 0 h 149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4360" h="1492180">
                  <a:moveTo>
                    <a:pt x="0" y="0"/>
                  </a:moveTo>
                  <a:lnTo>
                    <a:pt x="192252" y="0"/>
                  </a:lnTo>
                  <a:cubicBezTo>
                    <a:pt x="192252" y="717930"/>
                    <a:pt x="774250" y="1299928"/>
                    <a:pt x="1492180" y="1299928"/>
                  </a:cubicBezTo>
                  <a:cubicBezTo>
                    <a:pt x="2210110" y="1299928"/>
                    <a:pt x="2792108" y="717930"/>
                    <a:pt x="2792108" y="0"/>
                  </a:cubicBezTo>
                  <a:lnTo>
                    <a:pt x="2984360" y="0"/>
                  </a:lnTo>
                  <a:cubicBezTo>
                    <a:pt x="2984360" y="824108"/>
                    <a:pt x="2316288" y="1492180"/>
                    <a:pt x="1492180" y="1492180"/>
                  </a:cubicBezTo>
                  <a:cubicBezTo>
                    <a:pt x="668072" y="1492180"/>
                    <a:pt x="0" y="824108"/>
                    <a:pt x="0" y="0"/>
                  </a:cubicBezTo>
                  <a:close/>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4670235" y="2296719"/>
            <a:ext cx="2984360" cy="2984360"/>
            <a:chOff x="4670235" y="2296718"/>
            <a:chExt cx="2984360" cy="2984360"/>
          </a:xfrm>
        </p:grpSpPr>
        <p:sp>
          <p:nvSpPr>
            <p:cNvPr id="5" name="Donut 4"/>
            <p:cNvSpPr/>
            <p:nvPr/>
          </p:nvSpPr>
          <p:spPr>
            <a:xfrm>
              <a:off x="4670235" y="2296718"/>
              <a:ext cx="2984360" cy="2984360"/>
            </a:xfrm>
            <a:prstGeom prst="donut">
              <a:avLst>
                <a:gd name="adj" fmla="val 64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Freeform 6"/>
            <p:cNvSpPr/>
            <p:nvPr/>
          </p:nvSpPr>
          <p:spPr>
            <a:xfrm>
              <a:off x="4670235" y="3788898"/>
              <a:ext cx="2984360" cy="1492180"/>
            </a:xfrm>
            <a:custGeom>
              <a:avLst/>
              <a:gdLst>
                <a:gd name="connsiteX0" fmla="*/ 0 w 2984360"/>
                <a:gd name="connsiteY0" fmla="*/ 0 h 1492180"/>
                <a:gd name="connsiteX1" fmla="*/ 192252 w 2984360"/>
                <a:gd name="connsiteY1" fmla="*/ 0 h 1492180"/>
                <a:gd name="connsiteX2" fmla="*/ 1492180 w 2984360"/>
                <a:gd name="connsiteY2" fmla="*/ 1299928 h 1492180"/>
                <a:gd name="connsiteX3" fmla="*/ 2792108 w 2984360"/>
                <a:gd name="connsiteY3" fmla="*/ 0 h 1492180"/>
                <a:gd name="connsiteX4" fmla="*/ 2984360 w 2984360"/>
                <a:gd name="connsiteY4" fmla="*/ 0 h 1492180"/>
                <a:gd name="connsiteX5" fmla="*/ 1492180 w 2984360"/>
                <a:gd name="connsiteY5" fmla="*/ 1492180 h 1492180"/>
                <a:gd name="connsiteX6" fmla="*/ 0 w 2984360"/>
                <a:gd name="connsiteY6" fmla="*/ 0 h 149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4360" h="1492180">
                  <a:moveTo>
                    <a:pt x="0" y="0"/>
                  </a:moveTo>
                  <a:lnTo>
                    <a:pt x="192252" y="0"/>
                  </a:lnTo>
                  <a:cubicBezTo>
                    <a:pt x="192252" y="717930"/>
                    <a:pt x="774250" y="1299928"/>
                    <a:pt x="1492180" y="1299928"/>
                  </a:cubicBezTo>
                  <a:cubicBezTo>
                    <a:pt x="2210110" y="1299928"/>
                    <a:pt x="2792108" y="717930"/>
                    <a:pt x="2792108" y="0"/>
                  </a:cubicBezTo>
                  <a:lnTo>
                    <a:pt x="2984360" y="0"/>
                  </a:lnTo>
                  <a:cubicBezTo>
                    <a:pt x="2984360" y="824108"/>
                    <a:pt x="2316288" y="1492180"/>
                    <a:pt x="1492180" y="1492180"/>
                  </a:cubicBezTo>
                  <a:cubicBezTo>
                    <a:pt x="668072" y="1492180"/>
                    <a:pt x="0" y="824108"/>
                    <a:pt x="0" y="0"/>
                  </a:cubicBez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p:cNvGrpSpPr/>
          <p:nvPr/>
        </p:nvGrpSpPr>
        <p:grpSpPr>
          <a:xfrm>
            <a:off x="8749327" y="2296719"/>
            <a:ext cx="2984360" cy="2984360"/>
            <a:chOff x="8749326" y="2296718"/>
            <a:chExt cx="2984360" cy="2984360"/>
          </a:xfrm>
        </p:grpSpPr>
        <p:sp>
          <p:nvSpPr>
            <p:cNvPr id="6" name="Donut 5"/>
            <p:cNvSpPr/>
            <p:nvPr/>
          </p:nvSpPr>
          <p:spPr>
            <a:xfrm>
              <a:off x="8749326" y="2296718"/>
              <a:ext cx="2984360" cy="2984360"/>
            </a:xfrm>
            <a:prstGeom prst="donut">
              <a:avLst>
                <a:gd name="adj" fmla="val 644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7"/>
            <p:cNvSpPr/>
            <p:nvPr/>
          </p:nvSpPr>
          <p:spPr>
            <a:xfrm>
              <a:off x="8749326" y="3788898"/>
              <a:ext cx="2984360" cy="1492180"/>
            </a:xfrm>
            <a:custGeom>
              <a:avLst/>
              <a:gdLst>
                <a:gd name="connsiteX0" fmla="*/ 0 w 2984360"/>
                <a:gd name="connsiteY0" fmla="*/ 0 h 1492180"/>
                <a:gd name="connsiteX1" fmla="*/ 192252 w 2984360"/>
                <a:gd name="connsiteY1" fmla="*/ 0 h 1492180"/>
                <a:gd name="connsiteX2" fmla="*/ 1492180 w 2984360"/>
                <a:gd name="connsiteY2" fmla="*/ 1299928 h 1492180"/>
                <a:gd name="connsiteX3" fmla="*/ 2792108 w 2984360"/>
                <a:gd name="connsiteY3" fmla="*/ 0 h 1492180"/>
                <a:gd name="connsiteX4" fmla="*/ 2984360 w 2984360"/>
                <a:gd name="connsiteY4" fmla="*/ 0 h 1492180"/>
                <a:gd name="connsiteX5" fmla="*/ 1492180 w 2984360"/>
                <a:gd name="connsiteY5" fmla="*/ 1492180 h 1492180"/>
                <a:gd name="connsiteX6" fmla="*/ 0 w 2984360"/>
                <a:gd name="connsiteY6" fmla="*/ 0 h 149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4360" h="1492180">
                  <a:moveTo>
                    <a:pt x="0" y="0"/>
                  </a:moveTo>
                  <a:lnTo>
                    <a:pt x="192252" y="0"/>
                  </a:lnTo>
                  <a:cubicBezTo>
                    <a:pt x="192252" y="717930"/>
                    <a:pt x="774250" y="1299928"/>
                    <a:pt x="1492180" y="1299928"/>
                  </a:cubicBezTo>
                  <a:cubicBezTo>
                    <a:pt x="2210110" y="1299928"/>
                    <a:pt x="2792108" y="717930"/>
                    <a:pt x="2792108" y="0"/>
                  </a:cubicBezTo>
                  <a:lnTo>
                    <a:pt x="2984360" y="0"/>
                  </a:lnTo>
                  <a:cubicBezTo>
                    <a:pt x="2984360" y="824108"/>
                    <a:pt x="2316288" y="1492180"/>
                    <a:pt x="1492180" y="1492180"/>
                  </a:cubicBezTo>
                  <a:cubicBezTo>
                    <a:pt x="668072" y="1492180"/>
                    <a:pt x="0" y="824108"/>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p:cNvSpPr/>
          <p:nvPr/>
        </p:nvSpPr>
        <p:spPr>
          <a:xfrm>
            <a:off x="1" y="3788899"/>
            <a:ext cx="12192000" cy="2254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p:cNvGrpSpPr/>
          <p:nvPr/>
        </p:nvGrpSpPr>
        <p:grpSpPr>
          <a:xfrm>
            <a:off x="4670235" y="3018137"/>
            <a:ext cx="2916011" cy="2369429"/>
            <a:chOff x="4572315" y="2803482"/>
            <a:chExt cx="2916010" cy="2369428"/>
          </a:xfrm>
        </p:grpSpPr>
        <p:sp>
          <p:nvSpPr>
            <p:cNvPr id="18" name="TextBox 17"/>
            <p:cNvSpPr txBox="1"/>
            <p:nvPr/>
          </p:nvSpPr>
          <p:spPr>
            <a:xfrm>
              <a:off x="5372100" y="2803482"/>
              <a:ext cx="1447800" cy="769441"/>
            </a:xfrm>
            <a:prstGeom prst="rect">
              <a:avLst/>
            </a:prstGeom>
            <a:noFill/>
          </p:spPr>
          <p:txBody>
            <a:bodyPr wrap="square" rtlCol="0">
              <a:prstTxWarp prst="textPlain">
                <a:avLst/>
              </a:prstTxWarp>
              <a:spAutoFit/>
            </a:bodyPr>
            <a:lstStyle/>
            <a:p>
              <a:pPr algn="ctr"/>
              <a:r>
                <a:rPr lang="en-US" sz="4400" b="1" dirty="0">
                  <a:solidFill>
                    <a:schemeClr val="accent6"/>
                  </a:solidFill>
                  <a:latin typeface="Times New Roman" panose="02020603050405020304" pitchFamily="18" charset="0"/>
                  <a:cs typeface="Times New Roman" panose="02020603050405020304" pitchFamily="18" charset="0"/>
                </a:rPr>
                <a:t>75%</a:t>
              </a:r>
              <a:endParaRPr lang="en-GB" sz="1600" b="1" dirty="0">
                <a:solidFill>
                  <a:schemeClr val="accent6"/>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4572315" y="3603250"/>
              <a:ext cx="2916010" cy="1569660"/>
            </a:xfrm>
            <a:prstGeom prst="rect">
              <a:avLst/>
            </a:prstGeom>
            <a:noFill/>
          </p:spPr>
          <p:txBody>
            <a:bodyPr wrap="square" rtlCol="0">
              <a:spAutoFit/>
            </a:bodyPr>
            <a:lstStyle/>
            <a:p>
              <a:pPr algn="ctr"/>
              <a:r>
                <a:rPr lang="en-US" sz="2400" b="1" dirty="0">
                  <a:latin typeface="Tw Cen MT Condensed" panose="020B0606020104020203" pitchFamily="34" charset="0"/>
                </a:rPr>
                <a:t>ADVERSE EVENTS AND PREVENTABLE DEATHS OCCUR OUTSIDE THE ICU IN UNMONITORED BEDS</a:t>
              </a:r>
              <a:endParaRPr lang="en-GB" sz="2400" b="1" dirty="0">
                <a:latin typeface="Tw Cen MT Condensed" panose="020B0606020104020203" pitchFamily="34" charset="0"/>
              </a:endParaRPr>
            </a:p>
          </p:txBody>
        </p:sp>
      </p:grpSp>
      <p:grpSp>
        <p:nvGrpSpPr>
          <p:cNvPr id="20" name="Group 19"/>
          <p:cNvGrpSpPr/>
          <p:nvPr/>
        </p:nvGrpSpPr>
        <p:grpSpPr>
          <a:xfrm>
            <a:off x="591144" y="2935132"/>
            <a:ext cx="2984360" cy="2727169"/>
            <a:chOff x="190710" y="2815073"/>
            <a:chExt cx="2984360" cy="2727169"/>
          </a:xfrm>
        </p:grpSpPr>
        <p:sp>
          <p:nvSpPr>
            <p:cNvPr id="21" name="TextBox 20"/>
            <p:cNvSpPr txBox="1"/>
            <p:nvPr/>
          </p:nvSpPr>
          <p:spPr>
            <a:xfrm>
              <a:off x="1007528" y="2815073"/>
              <a:ext cx="1447800" cy="769441"/>
            </a:xfrm>
            <a:prstGeom prst="rect">
              <a:avLst/>
            </a:prstGeom>
            <a:noFill/>
          </p:spPr>
          <p:txBody>
            <a:bodyPr wrap="square" rtlCol="0">
              <a:prstTxWarp prst="textPlain">
                <a:avLst/>
              </a:prstTxWarp>
              <a:spAutoFit/>
            </a:bodyPr>
            <a:lstStyle/>
            <a:p>
              <a:pPr algn="ctr"/>
              <a:r>
                <a:rPr lang="en-US" sz="4400" b="1" dirty="0">
                  <a:solidFill>
                    <a:srgbClr val="C00000"/>
                  </a:solidFill>
                  <a:latin typeface="Times New Roman" panose="02020603050405020304" pitchFamily="18" charset="0"/>
                  <a:cs typeface="Times New Roman" panose="02020603050405020304" pitchFamily="18" charset="0"/>
                </a:rPr>
                <a:t>84%</a:t>
              </a:r>
              <a:endParaRPr lang="en-GB" sz="1600" b="1" dirty="0">
                <a:solidFill>
                  <a:srgbClr val="C0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90710" y="3603250"/>
              <a:ext cx="2984360" cy="1938992"/>
            </a:xfrm>
            <a:prstGeom prst="rect">
              <a:avLst/>
            </a:prstGeom>
            <a:noFill/>
          </p:spPr>
          <p:txBody>
            <a:bodyPr wrap="square" rtlCol="0">
              <a:spAutoFit/>
            </a:bodyPr>
            <a:lstStyle/>
            <a:p>
              <a:pPr algn="ctr"/>
              <a:r>
                <a:rPr lang="en-US" sz="2400" b="1" dirty="0">
                  <a:latin typeface="Tw Cen MT Condensed" panose="020B0606020104020203" pitchFamily="34" charset="0"/>
                </a:rPr>
                <a:t>PATIENTS EXHIBIT DETERIORATION SIGNS PRECEEDING CARDIO-PULMONARY ARREST</a:t>
              </a:r>
            </a:p>
            <a:p>
              <a:pPr algn="ctr"/>
              <a:r>
                <a:rPr lang="en-GB" sz="2400" b="1" dirty="0">
                  <a:latin typeface="Tw Cen MT Condensed" panose="020B0606020104020203" pitchFamily="34" charset="0"/>
                </a:rPr>
                <a:t>W</a:t>
              </a:r>
              <a:r>
                <a:rPr lang="en-US" sz="2400" b="1" dirty="0">
                  <a:latin typeface="Tw Cen MT Condensed" panose="020B0606020104020203" pitchFamily="34" charset="0"/>
                </a:rPr>
                <a:t>ithin 8 hours </a:t>
              </a:r>
              <a:endParaRPr lang="en-GB" sz="2400" b="1" dirty="0">
                <a:latin typeface="Tw Cen MT Condensed" panose="020B0606020104020203" pitchFamily="34" charset="0"/>
              </a:endParaRPr>
            </a:p>
          </p:txBody>
        </p:sp>
      </p:grpSp>
      <p:grpSp>
        <p:nvGrpSpPr>
          <p:cNvPr id="23" name="Group 22"/>
          <p:cNvGrpSpPr/>
          <p:nvPr/>
        </p:nvGrpSpPr>
        <p:grpSpPr>
          <a:xfrm>
            <a:off x="8903246" y="3054950"/>
            <a:ext cx="2676525" cy="2369429"/>
            <a:chOff x="8859140" y="2803481"/>
            <a:chExt cx="2676525" cy="2369429"/>
          </a:xfrm>
        </p:grpSpPr>
        <p:sp>
          <p:nvSpPr>
            <p:cNvPr id="24" name="TextBox 23"/>
            <p:cNvSpPr txBox="1"/>
            <p:nvPr/>
          </p:nvSpPr>
          <p:spPr>
            <a:xfrm>
              <a:off x="9616377" y="2803481"/>
              <a:ext cx="1447800" cy="769441"/>
            </a:xfrm>
            <a:prstGeom prst="rect">
              <a:avLst/>
            </a:prstGeom>
            <a:noFill/>
          </p:spPr>
          <p:txBody>
            <a:bodyPr wrap="square" rtlCol="0">
              <a:prstTxWarp prst="textPlain">
                <a:avLst/>
              </a:prstTxWarp>
              <a:spAutoFit/>
            </a:bodyPr>
            <a:lstStyle/>
            <a:p>
              <a:pPr algn="ctr"/>
              <a:r>
                <a:rPr lang="en-US" sz="4400" b="1" dirty="0">
                  <a:solidFill>
                    <a:schemeClr val="accent1"/>
                  </a:solidFill>
                  <a:latin typeface="Times New Roman" panose="02020603050405020304" pitchFamily="18" charset="0"/>
                  <a:cs typeface="Times New Roman" panose="02020603050405020304" pitchFamily="18" charset="0"/>
                </a:rPr>
                <a:t>60%</a:t>
              </a:r>
              <a:endParaRPr lang="en-GB" sz="1600" b="1" dirty="0">
                <a:solidFill>
                  <a:schemeClr val="accent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8859140" y="3603250"/>
              <a:ext cx="2676525" cy="1569660"/>
            </a:xfrm>
            <a:prstGeom prst="rect">
              <a:avLst/>
            </a:prstGeom>
            <a:noFill/>
          </p:spPr>
          <p:txBody>
            <a:bodyPr wrap="square" rtlCol="0">
              <a:spAutoFit/>
            </a:bodyPr>
            <a:lstStyle/>
            <a:p>
              <a:pPr algn="ctr"/>
              <a:r>
                <a:rPr lang="en-US" sz="2400" b="1" dirty="0">
                  <a:latin typeface="Tw Cen MT Condensed" panose="020B0606020104020203" pitchFamily="34" charset="0"/>
                </a:rPr>
                <a:t>PATIENTS IN THE HOSPITAL ARE NOT CONTINOUSLY MONITORED</a:t>
              </a:r>
              <a:endParaRPr lang="en-GB" sz="2400" b="1" dirty="0">
                <a:latin typeface="Tw Cen MT Condensed" panose="020B0606020104020203" pitchFamily="34" charset="0"/>
              </a:endParaRPr>
            </a:p>
          </p:txBody>
        </p:sp>
      </p:grpSp>
      <p:sp>
        <p:nvSpPr>
          <p:cNvPr id="29" name="TextBox 28"/>
          <p:cNvSpPr txBox="1"/>
          <p:nvPr/>
        </p:nvSpPr>
        <p:spPr>
          <a:xfrm>
            <a:off x="564887" y="1216181"/>
            <a:ext cx="1112670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Results of an investigation conducted on the limitations of basic vital signs monitoring</a:t>
            </a:r>
            <a:endParaRPr lang="en-GB" sz="2400" dirty="0">
              <a:latin typeface="Times New Roman" panose="02020603050405020304" pitchFamily="18" charset="0"/>
              <a:cs typeface="Times New Roman" panose="02020603050405020304" pitchFamily="18" charset="0"/>
            </a:endParaRPr>
          </a:p>
        </p:txBody>
      </p:sp>
      <p:sp>
        <p:nvSpPr>
          <p:cNvPr id="12" name="Footer Placeholder 11"/>
          <p:cNvSpPr>
            <a:spLocks noGrp="1"/>
          </p:cNvSpPr>
          <p:nvPr>
            <p:ph type="ftr" sz="quarter" idx="11"/>
          </p:nvPr>
        </p:nvSpPr>
        <p:spPr>
          <a:xfrm>
            <a:off x="2588943" y="6342544"/>
            <a:ext cx="6314303" cy="365125"/>
          </a:xfrm>
        </p:spPr>
        <p:txBody>
          <a:bodyPr/>
          <a:lstStyle/>
          <a:p>
            <a:pPr algn="l"/>
            <a:r>
              <a:rPr lang="en-GB" dirty="0">
                <a:solidFill>
                  <a:schemeClr val="tx1"/>
                </a:solidFill>
                <a:latin typeface="Times New Roman" panose="02020603050405020304" pitchFamily="18" charset="0"/>
                <a:cs typeface="Times New Roman" panose="02020603050405020304" pitchFamily="18" charset="0"/>
              </a:rPr>
              <a:t>Home - </a:t>
            </a:r>
            <a:r>
              <a:rPr lang="en-GB" dirty="0" err="1">
                <a:solidFill>
                  <a:schemeClr val="tx1"/>
                </a:solidFill>
                <a:latin typeface="Times New Roman" panose="02020603050405020304" pitchFamily="18" charset="0"/>
                <a:cs typeface="Times New Roman" panose="02020603050405020304" pitchFamily="18" charset="0"/>
              </a:rPr>
              <a:t>Sotera</a:t>
            </a:r>
            <a:r>
              <a:rPr lang="en-GB" dirty="0">
                <a:solidFill>
                  <a:schemeClr val="tx1"/>
                </a:solidFill>
                <a:latin typeface="Times New Roman" panose="02020603050405020304" pitchFamily="18" charset="0"/>
                <a:cs typeface="Times New Roman" panose="02020603050405020304" pitchFamily="18" charset="0"/>
              </a:rPr>
              <a:t> Wireless. (</a:t>
            </a:r>
            <a:r>
              <a:rPr lang="en-GB" dirty="0" err="1">
                <a:solidFill>
                  <a:schemeClr val="tx1"/>
                </a:solidFill>
                <a:latin typeface="Times New Roman" panose="02020603050405020304" pitchFamily="18" charset="0"/>
                <a:cs typeface="Times New Roman" panose="02020603050405020304" pitchFamily="18" charset="0"/>
              </a:rPr>
              <a:t>n.d.</a:t>
            </a:r>
            <a:r>
              <a:rPr lang="en-GB" dirty="0">
                <a:solidFill>
                  <a:schemeClr val="tx1"/>
                </a:solidFill>
                <a:latin typeface="Times New Roman" panose="02020603050405020304" pitchFamily="18" charset="0"/>
                <a:cs typeface="Times New Roman" panose="02020603050405020304" pitchFamily="18" charset="0"/>
              </a:rPr>
              <a:t>). Retrieved March 26, 2022, from https://www.soterawireless.com/</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250"/>
                                  </p:stCondLst>
                                  <p:childTnLst>
                                    <p:animRot by="9000000">
                                      <p:cBhvr>
                                        <p:cTn id="6" dur="2000" fill="hold"/>
                                        <p:tgtEl>
                                          <p:spTgt spid="9"/>
                                        </p:tgtEl>
                                        <p:attrNameLst>
                                          <p:attrName>r</p:attrName>
                                        </p:attrNameLst>
                                      </p:cBhvr>
                                    </p:animRot>
                                  </p:childTnLst>
                                </p:cTn>
                              </p:par>
                              <p:par>
                                <p:cTn id="7" presetID="53" presetClass="entr" presetSubtype="16" fill="hold" nodeType="withEffect">
                                  <p:stCondLst>
                                    <p:cond delay="750"/>
                                  </p:stCondLst>
                                  <p:childTnLst>
                                    <p:set>
                                      <p:cBhvr>
                                        <p:cTn id="8" dur="1" fill="hold">
                                          <p:stCondLst>
                                            <p:cond delay="0"/>
                                          </p:stCondLst>
                                        </p:cTn>
                                        <p:tgtEl>
                                          <p:spTgt spid="20"/>
                                        </p:tgtEl>
                                        <p:attrNameLst>
                                          <p:attrName>style.visibility</p:attrName>
                                        </p:attrNameLst>
                                      </p:cBhvr>
                                      <p:to>
                                        <p:strVal val="visible"/>
                                      </p:to>
                                    </p:set>
                                    <p:anim calcmode="lin" valueType="num">
                                      <p:cBhvr>
                                        <p:cTn id="9" dur="250" fill="hold"/>
                                        <p:tgtEl>
                                          <p:spTgt spid="20"/>
                                        </p:tgtEl>
                                        <p:attrNameLst>
                                          <p:attrName>ppt_w</p:attrName>
                                        </p:attrNameLst>
                                      </p:cBhvr>
                                      <p:tavLst>
                                        <p:tav tm="0">
                                          <p:val>
                                            <p:fltVal val="0"/>
                                          </p:val>
                                        </p:tav>
                                        <p:tav tm="100000">
                                          <p:val>
                                            <p:strVal val="#ppt_w"/>
                                          </p:val>
                                        </p:tav>
                                      </p:tavLst>
                                    </p:anim>
                                    <p:anim calcmode="lin" valueType="num">
                                      <p:cBhvr>
                                        <p:cTn id="10" dur="250" fill="hold"/>
                                        <p:tgtEl>
                                          <p:spTgt spid="20"/>
                                        </p:tgtEl>
                                        <p:attrNameLst>
                                          <p:attrName>ppt_h</p:attrName>
                                        </p:attrNameLst>
                                      </p:cBhvr>
                                      <p:tavLst>
                                        <p:tav tm="0">
                                          <p:val>
                                            <p:fltVal val="0"/>
                                          </p:val>
                                        </p:tav>
                                        <p:tav tm="100000">
                                          <p:val>
                                            <p:strVal val="#ppt_h"/>
                                          </p:val>
                                        </p:tav>
                                      </p:tavLst>
                                    </p:anim>
                                    <p:animEffect transition="in" filter="fade">
                                      <p:cBhvr>
                                        <p:cTn id="11" dur="250"/>
                                        <p:tgtEl>
                                          <p:spTgt spid="20"/>
                                        </p:tgtEl>
                                      </p:cBhvr>
                                    </p:animEffect>
                                  </p:childTnLst>
                                </p:cTn>
                              </p:par>
                              <p:par>
                                <p:cTn id="12" presetID="8" presetClass="emph" presetSubtype="0" decel="100000" fill="hold" nodeType="withEffect">
                                  <p:stCondLst>
                                    <p:cond delay="250"/>
                                  </p:stCondLst>
                                  <p:childTnLst>
                                    <p:animRot by="7800000">
                                      <p:cBhvr>
                                        <p:cTn id="13" dur="2000" fill="hold"/>
                                        <p:tgtEl>
                                          <p:spTgt spid="10"/>
                                        </p:tgtEl>
                                        <p:attrNameLst>
                                          <p:attrName>r</p:attrName>
                                        </p:attrNameLst>
                                      </p:cBhvr>
                                    </p:animRot>
                                  </p:childTnLst>
                                </p:cTn>
                              </p:par>
                              <p:par>
                                <p:cTn id="14" presetID="53" presetClass="entr" presetSubtype="16" fill="hold" nodeType="withEffect">
                                  <p:stCondLst>
                                    <p:cond delay="750"/>
                                  </p:stCondLst>
                                  <p:childTnLst>
                                    <p:set>
                                      <p:cBhvr>
                                        <p:cTn id="15" dur="1" fill="hold">
                                          <p:stCondLst>
                                            <p:cond delay="0"/>
                                          </p:stCondLst>
                                        </p:cTn>
                                        <p:tgtEl>
                                          <p:spTgt spid="17"/>
                                        </p:tgtEl>
                                        <p:attrNameLst>
                                          <p:attrName>style.visibility</p:attrName>
                                        </p:attrNameLst>
                                      </p:cBhvr>
                                      <p:to>
                                        <p:strVal val="visible"/>
                                      </p:to>
                                    </p:set>
                                    <p:anim calcmode="lin" valueType="num">
                                      <p:cBhvr>
                                        <p:cTn id="16" dur="250" fill="hold"/>
                                        <p:tgtEl>
                                          <p:spTgt spid="17"/>
                                        </p:tgtEl>
                                        <p:attrNameLst>
                                          <p:attrName>ppt_w</p:attrName>
                                        </p:attrNameLst>
                                      </p:cBhvr>
                                      <p:tavLst>
                                        <p:tav tm="0">
                                          <p:val>
                                            <p:fltVal val="0"/>
                                          </p:val>
                                        </p:tav>
                                        <p:tav tm="100000">
                                          <p:val>
                                            <p:strVal val="#ppt_w"/>
                                          </p:val>
                                        </p:tav>
                                      </p:tavLst>
                                    </p:anim>
                                    <p:anim calcmode="lin" valueType="num">
                                      <p:cBhvr>
                                        <p:cTn id="17" dur="250" fill="hold"/>
                                        <p:tgtEl>
                                          <p:spTgt spid="17"/>
                                        </p:tgtEl>
                                        <p:attrNameLst>
                                          <p:attrName>ppt_h</p:attrName>
                                        </p:attrNameLst>
                                      </p:cBhvr>
                                      <p:tavLst>
                                        <p:tav tm="0">
                                          <p:val>
                                            <p:fltVal val="0"/>
                                          </p:val>
                                        </p:tav>
                                        <p:tav tm="100000">
                                          <p:val>
                                            <p:strVal val="#ppt_h"/>
                                          </p:val>
                                        </p:tav>
                                      </p:tavLst>
                                    </p:anim>
                                    <p:animEffect transition="in" filter="fade">
                                      <p:cBhvr>
                                        <p:cTn id="18" dur="250"/>
                                        <p:tgtEl>
                                          <p:spTgt spid="17"/>
                                        </p:tgtEl>
                                      </p:cBhvr>
                                    </p:animEffect>
                                  </p:childTnLst>
                                </p:cTn>
                              </p:par>
                              <p:par>
                                <p:cTn id="19" presetID="8" presetClass="emph" presetSubtype="0" decel="100000" fill="hold" nodeType="withEffect">
                                  <p:stCondLst>
                                    <p:cond delay="250"/>
                                  </p:stCondLst>
                                  <p:childTnLst>
                                    <p:animRot by="6600000">
                                      <p:cBhvr>
                                        <p:cTn id="20" dur="2000" fill="hold"/>
                                        <p:tgtEl>
                                          <p:spTgt spid="11"/>
                                        </p:tgtEl>
                                        <p:attrNameLst>
                                          <p:attrName>r</p:attrName>
                                        </p:attrNameLst>
                                      </p:cBhvr>
                                    </p:animRot>
                                  </p:childTnLst>
                                </p:cTn>
                              </p:par>
                              <p:par>
                                <p:cTn id="21" presetID="53" presetClass="entr" presetSubtype="16" fill="hold" nodeType="withEffect">
                                  <p:stCondLst>
                                    <p:cond delay="750"/>
                                  </p:stCondLst>
                                  <p:childTnLst>
                                    <p:set>
                                      <p:cBhvr>
                                        <p:cTn id="22" dur="1" fill="hold">
                                          <p:stCondLst>
                                            <p:cond delay="0"/>
                                          </p:stCondLst>
                                        </p:cTn>
                                        <p:tgtEl>
                                          <p:spTgt spid="23"/>
                                        </p:tgtEl>
                                        <p:attrNameLst>
                                          <p:attrName>style.visibility</p:attrName>
                                        </p:attrNameLst>
                                      </p:cBhvr>
                                      <p:to>
                                        <p:strVal val="visible"/>
                                      </p:to>
                                    </p:set>
                                    <p:anim calcmode="lin" valueType="num">
                                      <p:cBhvr>
                                        <p:cTn id="23" dur="250" fill="hold"/>
                                        <p:tgtEl>
                                          <p:spTgt spid="23"/>
                                        </p:tgtEl>
                                        <p:attrNameLst>
                                          <p:attrName>ppt_w</p:attrName>
                                        </p:attrNameLst>
                                      </p:cBhvr>
                                      <p:tavLst>
                                        <p:tav tm="0">
                                          <p:val>
                                            <p:fltVal val="0"/>
                                          </p:val>
                                        </p:tav>
                                        <p:tav tm="100000">
                                          <p:val>
                                            <p:strVal val="#ppt_w"/>
                                          </p:val>
                                        </p:tav>
                                      </p:tavLst>
                                    </p:anim>
                                    <p:anim calcmode="lin" valueType="num">
                                      <p:cBhvr>
                                        <p:cTn id="24" dur="250" fill="hold"/>
                                        <p:tgtEl>
                                          <p:spTgt spid="23"/>
                                        </p:tgtEl>
                                        <p:attrNameLst>
                                          <p:attrName>ppt_h</p:attrName>
                                        </p:attrNameLst>
                                      </p:cBhvr>
                                      <p:tavLst>
                                        <p:tav tm="0">
                                          <p:val>
                                            <p:fltVal val="0"/>
                                          </p:val>
                                        </p:tav>
                                        <p:tav tm="100000">
                                          <p:val>
                                            <p:strVal val="#ppt_h"/>
                                          </p:val>
                                        </p:tav>
                                      </p:tavLst>
                                    </p:anim>
                                    <p:animEffect transition="in" filter="fade">
                                      <p:cBhvr>
                                        <p:cTn id="2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 Same Side Corner Rectangle 8"/>
          <p:cNvSpPr/>
          <p:nvPr/>
        </p:nvSpPr>
        <p:spPr>
          <a:xfrm>
            <a:off x="555799" y="3524266"/>
            <a:ext cx="579120" cy="1391920"/>
          </a:xfrm>
          <a:prstGeom prst="round2SameRect">
            <a:avLst>
              <a:gd name="adj1" fmla="val 47024"/>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0" name="Round Same Side Corner Rectangle 9"/>
          <p:cNvSpPr/>
          <p:nvPr/>
        </p:nvSpPr>
        <p:spPr>
          <a:xfrm>
            <a:off x="1106867" y="2496836"/>
            <a:ext cx="579120" cy="2419351"/>
          </a:xfrm>
          <a:prstGeom prst="round2SameRect">
            <a:avLst>
              <a:gd name="adj1" fmla="val 47024"/>
              <a:gd name="adj2" fmla="val 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1" name="Round Same Side Corner Rectangle 10"/>
          <p:cNvSpPr/>
          <p:nvPr/>
        </p:nvSpPr>
        <p:spPr>
          <a:xfrm>
            <a:off x="1693607" y="4047448"/>
            <a:ext cx="579120" cy="868739"/>
          </a:xfrm>
          <a:prstGeom prst="round2SameRect">
            <a:avLst>
              <a:gd name="adj1" fmla="val 47024"/>
              <a:gd name="adj2" fmla="val 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2" name="Round Same Side Corner Rectangle 11"/>
          <p:cNvSpPr/>
          <p:nvPr/>
        </p:nvSpPr>
        <p:spPr>
          <a:xfrm>
            <a:off x="2265107" y="3524266"/>
            <a:ext cx="579120" cy="1391920"/>
          </a:xfrm>
          <a:prstGeom prst="round2SameRect">
            <a:avLst>
              <a:gd name="adj1" fmla="val 47024"/>
              <a:gd name="adj2" fmla="val 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3" name="Round Same Side Corner Rectangle 12"/>
          <p:cNvSpPr/>
          <p:nvPr/>
        </p:nvSpPr>
        <p:spPr>
          <a:xfrm>
            <a:off x="2849941" y="3177349"/>
            <a:ext cx="579120" cy="1740203"/>
          </a:xfrm>
          <a:prstGeom prst="round2SameRect">
            <a:avLst>
              <a:gd name="adj1" fmla="val 47024"/>
              <a:gd name="adj2" fmla="val 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4" name="Round Same Side Corner Rectangle 13"/>
          <p:cNvSpPr/>
          <p:nvPr/>
        </p:nvSpPr>
        <p:spPr>
          <a:xfrm>
            <a:off x="4017704" y="1863106"/>
            <a:ext cx="579120" cy="3053080"/>
          </a:xfrm>
          <a:prstGeom prst="round2SameRect">
            <a:avLst>
              <a:gd name="adj1" fmla="val 47024"/>
              <a:gd name="adj2" fmla="val 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5" name="Round Same Side Corner Rectangle 14"/>
          <p:cNvSpPr/>
          <p:nvPr/>
        </p:nvSpPr>
        <p:spPr>
          <a:xfrm>
            <a:off x="3430965" y="3524266"/>
            <a:ext cx="579120" cy="1391920"/>
          </a:xfrm>
          <a:prstGeom prst="round2SameRect">
            <a:avLst>
              <a:gd name="adj1" fmla="val 4702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8" name="TextBox 17"/>
          <p:cNvSpPr txBox="1"/>
          <p:nvPr/>
        </p:nvSpPr>
        <p:spPr>
          <a:xfrm rot="16200000">
            <a:off x="1622089" y="4347523"/>
            <a:ext cx="7002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RR</a:t>
            </a:r>
            <a:endParaRPr lang="en-GB" sz="2800" b="1" dirty="0">
              <a:solidFill>
                <a:schemeClr val="bg1"/>
              </a:solidFill>
              <a:latin typeface="Tw Cen MT" panose="020B0602020104020603" pitchFamily="34" charset="0"/>
            </a:endParaRPr>
          </a:p>
        </p:txBody>
      </p:sp>
      <p:sp>
        <p:nvSpPr>
          <p:cNvPr id="19" name="TextBox 18"/>
          <p:cNvSpPr txBox="1"/>
          <p:nvPr/>
        </p:nvSpPr>
        <p:spPr>
          <a:xfrm rot="16200000">
            <a:off x="2173566" y="4295108"/>
            <a:ext cx="750167"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BG</a:t>
            </a:r>
            <a:endParaRPr lang="en-GB" sz="2800" b="1" dirty="0">
              <a:solidFill>
                <a:schemeClr val="bg1"/>
              </a:solidFill>
              <a:latin typeface="Tw Cen MT" panose="020B0602020104020603" pitchFamily="34" charset="0"/>
            </a:endParaRPr>
          </a:p>
        </p:txBody>
      </p:sp>
      <p:sp>
        <p:nvSpPr>
          <p:cNvPr id="20" name="TextBox 19"/>
          <p:cNvSpPr txBox="1"/>
          <p:nvPr/>
        </p:nvSpPr>
        <p:spPr>
          <a:xfrm rot="16200000">
            <a:off x="2747320" y="4322279"/>
            <a:ext cx="727325"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HR</a:t>
            </a:r>
            <a:endParaRPr lang="en-GB" sz="2800" b="1" dirty="0">
              <a:solidFill>
                <a:schemeClr val="bg1"/>
              </a:solidFill>
              <a:latin typeface="Tw Cen MT" panose="020B0602020104020603" pitchFamily="34" charset="0"/>
            </a:endParaRPr>
          </a:p>
        </p:txBody>
      </p:sp>
      <p:sp>
        <p:nvSpPr>
          <p:cNvPr id="21" name="TextBox 20"/>
          <p:cNvSpPr txBox="1"/>
          <p:nvPr/>
        </p:nvSpPr>
        <p:spPr>
          <a:xfrm rot="16200000">
            <a:off x="3218038" y="4184592"/>
            <a:ext cx="102615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SPO2</a:t>
            </a:r>
            <a:endParaRPr lang="en-GB" sz="2800" b="1" dirty="0">
              <a:solidFill>
                <a:schemeClr val="bg1"/>
              </a:solidFill>
              <a:latin typeface="Tw Cen MT" panose="020B0602020104020603" pitchFamily="34" charset="0"/>
            </a:endParaRPr>
          </a:p>
        </p:txBody>
      </p:sp>
      <p:sp>
        <p:nvSpPr>
          <p:cNvPr id="22" name="TextBox 21"/>
          <p:cNvSpPr txBox="1"/>
          <p:nvPr/>
        </p:nvSpPr>
        <p:spPr>
          <a:xfrm rot="16200000">
            <a:off x="3834103" y="4243075"/>
            <a:ext cx="89407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ECG</a:t>
            </a:r>
            <a:endParaRPr lang="en-GB" sz="2800" b="1" dirty="0">
              <a:solidFill>
                <a:schemeClr val="bg1"/>
              </a:solidFill>
              <a:latin typeface="Tw Cen MT" panose="020B0602020104020603" pitchFamily="34" charset="0"/>
            </a:endParaRPr>
          </a:p>
        </p:txBody>
      </p:sp>
      <p:sp>
        <p:nvSpPr>
          <p:cNvPr id="24" name="TextBox 23"/>
          <p:cNvSpPr txBox="1"/>
          <p:nvPr/>
        </p:nvSpPr>
        <p:spPr>
          <a:xfrm>
            <a:off x="657399" y="3613473"/>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a:t>
            </a:r>
            <a:endParaRPr lang="en-GB" sz="2400" b="1" dirty="0">
              <a:solidFill>
                <a:schemeClr val="bg1"/>
              </a:solidFill>
              <a:latin typeface="Tw Cen MT" panose="020B0602020104020603" pitchFamily="34" charset="0"/>
            </a:endParaRPr>
          </a:p>
        </p:txBody>
      </p:sp>
      <p:sp>
        <p:nvSpPr>
          <p:cNvPr id="25" name="TextBox 24"/>
          <p:cNvSpPr txBox="1"/>
          <p:nvPr/>
        </p:nvSpPr>
        <p:spPr>
          <a:xfrm>
            <a:off x="1216199" y="2658433"/>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6</a:t>
            </a:r>
            <a:endParaRPr lang="en-GB" sz="2400" b="1" dirty="0">
              <a:solidFill>
                <a:schemeClr val="bg1"/>
              </a:solidFill>
              <a:latin typeface="Tw Cen MT" panose="020B0602020104020603" pitchFamily="34" charset="0"/>
            </a:endParaRPr>
          </a:p>
        </p:txBody>
      </p:sp>
      <p:sp>
        <p:nvSpPr>
          <p:cNvPr id="26" name="TextBox 25"/>
          <p:cNvSpPr txBox="1"/>
          <p:nvPr/>
        </p:nvSpPr>
        <p:spPr>
          <a:xfrm>
            <a:off x="1795207" y="3974437"/>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a:t>
            </a:r>
            <a:endParaRPr lang="en-GB" sz="2400" b="1" dirty="0">
              <a:solidFill>
                <a:schemeClr val="bg1"/>
              </a:solidFill>
              <a:latin typeface="Tw Cen MT" panose="020B0602020104020603" pitchFamily="34" charset="0"/>
            </a:endParaRPr>
          </a:p>
        </p:txBody>
      </p:sp>
      <p:sp>
        <p:nvSpPr>
          <p:cNvPr id="27" name="TextBox 26"/>
          <p:cNvSpPr txBox="1"/>
          <p:nvPr/>
        </p:nvSpPr>
        <p:spPr>
          <a:xfrm>
            <a:off x="2383849" y="3607818"/>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a:t>
            </a:r>
            <a:endParaRPr lang="en-GB" sz="2400" b="1" dirty="0">
              <a:solidFill>
                <a:schemeClr val="bg1"/>
              </a:solidFill>
              <a:latin typeface="Tw Cen MT" panose="020B0602020104020603" pitchFamily="34" charset="0"/>
            </a:endParaRPr>
          </a:p>
        </p:txBody>
      </p:sp>
      <p:sp>
        <p:nvSpPr>
          <p:cNvPr id="28" name="TextBox 27"/>
          <p:cNvSpPr txBox="1"/>
          <p:nvPr/>
        </p:nvSpPr>
        <p:spPr>
          <a:xfrm>
            <a:off x="3532565" y="3561714"/>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a:t>
            </a:r>
            <a:endParaRPr lang="en-GB" sz="2400" b="1" dirty="0">
              <a:solidFill>
                <a:schemeClr val="bg1"/>
              </a:solidFill>
              <a:latin typeface="Tw Cen MT" panose="020B0602020104020603" pitchFamily="34" charset="0"/>
            </a:endParaRPr>
          </a:p>
        </p:txBody>
      </p:sp>
      <p:sp>
        <p:nvSpPr>
          <p:cNvPr id="29" name="TextBox 28"/>
          <p:cNvSpPr txBox="1"/>
          <p:nvPr/>
        </p:nvSpPr>
        <p:spPr>
          <a:xfrm>
            <a:off x="2962969" y="3192173"/>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3</a:t>
            </a:r>
            <a:endParaRPr lang="en-GB" sz="2400" b="1" dirty="0">
              <a:solidFill>
                <a:schemeClr val="bg1"/>
              </a:solidFill>
              <a:latin typeface="Tw Cen MT" panose="020B0602020104020603" pitchFamily="34" charset="0"/>
            </a:endParaRPr>
          </a:p>
        </p:txBody>
      </p:sp>
      <p:sp>
        <p:nvSpPr>
          <p:cNvPr id="30" name="TextBox 29"/>
          <p:cNvSpPr txBox="1"/>
          <p:nvPr/>
        </p:nvSpPr>
        <p:spPr>
          <a:xfrm>
            <a:off x="4042989" y="2035174"/>
            <a:ext cx="616192"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10</a:t>
            </a:r>
            <a:endParaRPr lang="en-GB" sz="2400" b="1" dirty="0">
              <a:solidFill>
                <a:schemeClr val="bg1"/>
              </a:solidFill>
              <a:latin typeface="Tw Cen MT" panose="020B0602020104020603" pitchFamily="34" charset="0"/>
            </a:endParaRPr>
          </a:p>
        </p:txBody>
      </p:sp>
      <p:sp>
        <p:nvSpPr>
          <p:cNvPr id="2" name="Rectangle 1"/>
          <p:cNvSpPr/>
          <p:nvPr/>
        </p:nvSpPr>
        <p:spPr>
          <a:xfrm>
            <a:off x="563419" y="5141625"/>
            <a:ext cx="4784437" cy="1036941"/>
          </a:xfrm>
          <a:prstGeom prst="rect">
            <a:avLst/>
          </a:prstGeom>
          <a:solidFill>
            <a:schemeClr val="bg2"/>
          </a:solidFill>
          <a:ln>
            <a:noFill/>
          </a:ln>
          <a:effectLst>
            <a:outerShdw blurRad="596900" dist="50800" dir="162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3" name="Rectangle 2"/>
          <p:cNvSpPr/>
          <p:nvPr/>
        </p:nvSpPr>
        <p:spPr>
          <a:xfrm>
            <a:off x="213360" y="4930476"/>
            <a:ext cx="5384800" cy="12480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6" name="TextBox 15"/>
          <p:cNvSpPr txBox="1"/>
          <p:nvPr/>
        </p:nvSpPr>
        <p:spPr>
          <a:xfrm rot="16200000">
            <a:off x="578377" y="4356129"/>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BT</a:t>
            </a:r>
            <a:endParaRPr lang="en-GB" sz="2800" b="1" dirty="0">
              <a:solidFill>
                <a:schemeClr val="bg1"/>
              </a:solidFill>
              <a:latin typeface="Tw Cen MT" panose="020B0602020104020603" pitchFamily="34" charset="0"/>
            </a:endParaRPr>
          </a:p>
        </p:txBody>
      </p:sp>
      <p:sp>
        <p:nvSpPr>
          <p:cNvPr id="17" name="TextBox 16"/>
          <p:cNvSpPr txBox="1"/>
          <p:nvPr/>
        </p:nvSpPr>
        <p:spPr>
          <a:xfrm rot="16200000">
            <a:off x="1106744" y="4363273"/>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BP</a:t>
            </a:r>
            <a:endParaRPr lang="en-GB" sz="2800" b="1" dirty="0">
              <a:solidFill>
                <a:schemeClr val="bg1"/>
              </a:solidFill>
              <a:latin typeface="Tw Cen MT" panose="020B0602020104020603" pitchFamily="34" charset="0"/>
            </a:endParaRPr>
          </a:p>
        </p:txBody>
      </p:sp>
      <p:sp>
        <p:nvSpPr>
          <p:cNvPr id="54" name="Round Same Side Corner Rectangle 53"/>
          <p:cNvSpPr/>
          <p:nvPr/>
        </p:nvSpPr>
        <p:spPr>
          <a:xfrm>
            <a:off x="7020222" y="3524264"/>
            <a:ext cx="579120" cy="1391920"/>
          </a:xfrm>
          <a:prstGeom prst="round2SameRect">
            <a:avLst>
              <a:gd name="adj1" fmla="val 47024"/>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5" name="Round Same Side Corner Rectangle 54"/>
          <p:cNvSpPr/>
          <p:nvPr/>
        </p:nvSpPr>
        <p:spPr>
          <a:xfrm>
            <a:off x="7609003" y="3518762"/>
            <a:ext cx="579120" cy="1395207"/>
          </a:xfrm>
          <a:prstGeom prst="round2SameRect">
            <a:avLst>
              <a:gd name="adj1" fmla="val 47024"/>
              <a:gd name="adj2" fmla="val 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6" name="Round Same Side Corner Rectangle 55"/>
          <p:cNvSpPr/>
          <p:nvPr/>
        </p:nvSpPr>
        <p:spPr>
          <a:xfrm>
            <a:off x="8176514" y="3552475"/>
            <a:ext cx="579120" cy="1361615"/>
          </a:xfrm>
          <a:prstGeom prst="round2SameRect">
            <a:avLst>
              <a:gd name="adj1" fmla="val 47024"/>
              <a:gd name="adj2" fmla="val 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7" name="Round Same Side Corner Rectangle 56"/>
          <p:cNvSpPr/>
          <p:nvPr/>
        </p:nvSpPr>
        <p:spPr>
          <a:xfrm>
            <a:off x="8747264" y="4047446"/>
            <a:ext cx="579120" cy="868738"/>
          </a:xfrm>
          <a:prstGeom prst="round2SameRect">
            <a:avLst>
              <a:gd name="adj1" fmla="val 47024"/>
              <a:gd name="adj2" fmla="val 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8" name="Round Same Side Corner Rectangle 57"/>
          <p:cNvSpPr/>
          <p:nvPr/>
        </p:nvSpPr>
        <p:spPr>
          <a:xfrm>
            <a:off x="9332855" y="1913166"/>
            <a:ext cx="579120" cy="2998835"/>
          </a:xfrm>
          <a:prstGeom prst="round2SameRect">
            <a:avLst>
              <a:gd name="adj1" fmla="val 47024"/>
              <a:gd name="adj2" fmla="val 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9" name="Round Same Side Corner Rectangle 58"/>
          <p:cNvSpPr/>
          <p:nvPr/>
        </p:nvSpPr>
        <p:spPr>
          <a:xfrm>
            <a:off x="10509045" y="2967808"/>
            <a:ext cx="579120" cy="1948652"/>
          </a:xfrm>
          <a:prstGeom prst="round2SameRect">
            <a:avLst>
              <a:gd name="adj1" fmla="val 47024"/>
              <a:gd name="adj2" fmla="val 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60" name="Round Same Side Corner Rectangle 59"/>
          <p:cNvSpPr/>
          <p:nvPr/>
        </p:nvSpPr>
        <p:spPr>
          <a:xfrm>
            <a:off x="9919263" y="4281638"/>
            <a:ext cx="579120" cy="635278"/>
          </a:xfrm>
          <a:prstGeom prst="round2SameRect">
            <a:avLst>
              <a:gd name="adj1" fmla="val 4702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61" name="TextBox 60"/>
          <p:cNvSpPr txBox="1"/>
          <p:nvPr/>
        </p:nvSpPr>
        <p:spPr>
          <a:xfrm rot="16200000">
            <a:off x="8120237" y="4381245"/>
            <a:ext cx="632850"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RR</a:t>
            </a:r>
            <a:endParaRPr lang="en-GB" sz="2800" b="1" dirty="0">
              <a:solidFill>
                <a:schemeClr val="bg1"/>
              </a:solidFill>
              <a:latin typeface="Tw Cen MT" panose="020B0602020104020603" pitchFamily="34" charset="0"/>
            </a:endParaRPr>
          </a:p>
        </p:txBody>
      </p:sp>
      <p:sp>
        <p:nvSpPr>
          <p:cNvPr id="62" name="TextBox 61"/>
          <p:cNvSpPr txBox="1"/>
          <p:nvPr/>
        </p:nvSpPr>
        <p:spPr>
          <a:xfrm rot="16200000">
            <a:off x="8676664" y="4333780"/>
            <a:ext cx="67281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BG</a:t>
            </a:r>
            <a:endParaRPr lang="en-GB" sz="2800" b="1" dirty="0">
              <a:solidFill>
                <a:schemeClr val="bg1"/>
              </a:solidFill>
              <a:latin typeface="Tw Cen MT" panose="020B0602020104020603" pitchFamily="34" charset="0"/>
            </a:endParaRPr>
          </a:p>
        </p:txBody>
      </p:sp>
      <p:sp>
        <p:nvSpPr>
          <p:cNvPr id="63" name="TextBox 62"/>
          <p:cNvSpPr txBox="1"/>
          <p:nvPr/>
        </p:nvSpPr>
        <p:spPr>
          <a:xfrm rot="16200000">
            <a:off x="9211744" y="4322277"/>
            <a:ext cx="727325"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HR</a:t>
            </a:r>
            <a:endParaRPr lang="en-GB" sz="2800" b="1" dirty="0">
              <a:solidFill>
                <a:schemeClr val="bg1"/>
              </a:solidFill>
              <a:latin typeface="Tw Cen MT" panose="020B0602020104020603" pitchFamily="34" charset="0"/>
            </a:endParaRPr>
          </a:p>
        </p:txBody>
      </p:sp>
      <p:sp>
        <p:nvSpPr>
          <p:cNvPr id="64" name="TextBox 63"/>
          <p:cNvSpPr txBox="1"/>
          <p:nvPr/>
        </p:nvSpPr>
        <p:spPr>
          <a:xfrm rot="16200000">
            <a:off x="9857494" y="4484495"/>
            <a:ext cx="719491" cy="307777"/>
          </a:xfrm>
          <a:prstGeom prst="rect">
            <a:avLst/>
          </a:prstGeom>
          <a:noFill/>
        </p:spPr>
        <p:txBody>
          <a:bodyPr wrap="square" rtlCol="0">
            <a:spAutoFit/>
          </a:bodyPr>
          <a:lstStyle/>
          <a:p>
            <a:r>
              <a:rPr lang="en-US" sz="1400" b="1" dirty="0">
                <a:solidFill>
                  <a:schemeClr val="bg1"/>
                </a:solidFill>
                <a:latin typeface="Tw Cen MT" panose="020B0602020104020603" pitchFamily="34" charset="0"/>
              </a:rPr>
              <a:t>SPO2</a:t>
            </a:r>
            <a:endParaRPr lang="en-GB" sz="1400" b="1" dirty="0">
              <a:solidFill>
                <a:schemeClr val="bg1"/>
              </a:solidFill>
              <a:latin typeface="Tw Cen MT" panose="020B0602020104020603" pitchFamily="34" charset="0"/>
            </a:endParaRPr>
          </a:p>
        </p:txBody>
      </p:sp>
      <p:sp>
        <p:nvSpPr>
          <p:cNvPr id="65" name="TextBox 64"/>
          <p:cNvSpPr txBox="1"/>
          <p:nvPr/>
        </p:nvSpPr>
        <p:spPr>
          <a:xfrm rot="16200000">
            <a:off x="10348058" y="4254566"/>
            <a:ext cx="89407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ECG</a:t>
            </a:r>
            <a:endParaRPr lang="en-GB" sz="2800" b="1" dirty="0">
              <a:solidFill>
                <a:schemeClr val="bg1"/>
              </a:solidFill>
              <a:latin typeface="Tw Cen MT" panose="020B0602020104020603" pitchFamily="34" charset="0"/>
            </a:endParaRPr>
          </a:p>
        </p:txBody>
      </p:sp>
      <p:sp>
        <p:nvSpPr>
          <p:cNvPr id="66" name="TextBox 65"/>
          <p:cNvSpPr txBox="1"/>
          <p:nvPr/>
        </p:nvSpPr>
        <p:spPr>
          <a:xfrm>
            <a:off x="7121822" y="3613473"/>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a:t>
            </a:r>
            <a:endParaRPr lang="en-GB" sz="2400" b="1" dirty="0">
              <a:solidFill>
                <a:schemeClr val="bg1"/>
              </a:solidFill>
              <a:latin typeface="Tw Cen MT" panose="020B0602020104020603" pitchFamily="34" charset="0"/>
            </a:endParaRPr>
          </a:p>
        </p:txBody>
      </p:sp>
      <p:sp>
        <p:nvSpPr>
          <p:cNvPr id="67" name="TextBox 66"/>
          <p:cNvSpPr txBox="1"/>
          <p:nvPr/>
        </p:nvSpPr>
        <p:spPr>
          <a:xfrm>
            <a:off x="7719349" y="3650938"/>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a:t>
            </a:r>
            <a:endParaRPr lang="en-GB" sz="2400" b="1" dirty="0">
              <a:solidFill>
                <a:schemeClr val="bg1"/>
              </a:solidFill>
              <a:latin typeface="Tw Cen MT" panose="020B0602020104020603" pitchFamily="34" charset="0"/>
            </a:endParaRPr>
          </a:p>
        </p:txBody>
      </p:sp>
      <p:sp>
        <p:nvSpPr>
          <p:cNvPr id="68" name="TextBox 67"/>
          <p:cNvSpPr txBox="1"/>
          <p:nvPr/>
        </p:nvSpPr>
        <p:spPr>
          <a:xfrm>
            <a:off x="8269048" y="3621356"/>
            <a:ext cx="30248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a:t>
            </a:r>
            <a:endParaRPr lang="en-GB" sz="2400" b="1" dirty="0">
              <a:solidFill>
                <a:schemeClr val="bg1"/>
              </a:solidFill>
              <a:latin typeface="Tw Cen MT" panose="020B0602020104020603" pitchFamily="34" charset="0"/>
            </a:endParaRPr>
          </a:p>
        </p:txBody>
      </p:sp>
      <p:sp>
        <p:nvSpPr>
          <p:cNvPr id="69" name="TextBox 68"/>
          <p:cNvSpPr txBox="1"/>
          <p:nvPr/>
        </p:nvSpPr>
        <p:spPr>
          <a:xfrm>
            <a:off x="8856951" y="3968637"/>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a:t>
            </a:r>
            <a:endParaRPr lang="en-GB" sz="2400" b="1" dirty="0">
              <a:solidFill>
                <a:schemeClr val="bg1"/>
              </a:solidFill>
              <a:latin typeface="Tw Cen MT" panose="020B0602020104020603" pitchFamily="34" charset="0"/>
            </a:endParaRPr>
          </a:p>
        </p:txBody>
      </p:sp>
      <p:sp>
        <p:nvSpPr>
          <p:cNvPr id="70" name="TextBox 69"/>
          <p:cNvSpPr txBox="1"/>
          <p:nvPr/>
        </p:nvSpPr>
        <p:spPr>
          <a:xfrm>
            <a:off x="10068636" y="4199469"/>
            <a:ext cx="375920" cy="338554"/>
          </a:xfrm>
          <a:prstGeom prst="rect">
            <a:avLst/>
          </a:prstGeom>
          <a:noFill/>
        </p:spPr>
        <p:txBody>
          <a:bodyPr wrap="square" rtlCol="0">
            <a:spAutoFit/>
          </a:bodyPr>
          <a:lstStyle/>
          <a:p>
            <a:r>
              <a:rPr lang="en-US" sz="1600" b="1" dirty="0">
                <a:solidFill>
                  <a:schemeClr val="bg1"/>
                </a:solidFill>
                <a:latin typeface="Tw Cen MT" panose="020B0602020104020603" pitchFamily="34" charset="0"/>
              </a:rPr>
              <a:t>0</a:t>
            </a:r>
            <a:endParaRPr lang="en-GB" sz="1600" b="1" dirty="0">
              <a:solidFill>
                <a:schemeClr val="bg1"/>
              </a:solidFill>
              <a:latin typeface="Tw Cen MT" panose="020B0602020104020603" pitchFamily="34" charset="0"/>
            </a:endParaRPr>
          </a:p>
        </p:txBody>
      </p:sp>
      <p:sp>
        <p:nvSpPr>
          <p:cNvPr id="71" name="TextBox 70"/>
          <p:cNvSpPr txBox="1"/>
          <p:nvPr/>
        </p:nvSpPr>
        <p:spPr>
          <a:xfrm>
            <a:off x="9352319" y="2061918"/>
            <a:ext cx="517544"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13</a:t>
            </a:r>
            <a:endParaRPr lang="en-GB" sz="2400" b="1" dirty="0">
              <a:solidFill>
                <a:schemeClr val="bg1"/>
              </a:solidFill>
              <a:latin typeface="Tw Cen MT" panose="020B0602020104020603" pitchFamily="34" charset="0"/>
            </a:endParaRPr>
          </a:p>
        </p:txBody>
      </p:sp>
      <p:sp>
        <p:nvSpPr>
          <p:cNvPr id="72" name="TextBox 71"/>
          <p:cNvSpPr txBox="1"/>
          <p:nvPr/>
        </p:nvSpPr>
        <p:spPr>
          <a:xfrm>
            <a:off x="10608729" y="3010021"/>
            <a:ext cx="379751"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5</a:t>
            </a:r>
            <a:endParaRPr lang="en-GB" sz="2400" b="1" dirty="0">
              <a:solidFill>
                <a:schemeClr val="bg1"/>
              </a:solidFill>
              <a:latin typeface="Tw Cen MT" panose="020B0602020104020603" pitchFamily="34" charset="0"/>
            </a:endParaRPr>
          </a:p>
        </p:txBody>
      </p:sp>
      <p:sp>
        <p:nvSpPr>
          <p:cNvPr id="73" name="Rectangle 72"/>
          <p:cNvSpPr/>
          <p:nvPr/>
        </p:nvSpPr>
        <p:spPr>
          <a:xfrm>
            <a:off x="7027844" y="5141625"/>
            <a:ext cx="4784437" cy="1036941"/>
          </a:xfrm>
          <a:prstGeom prst="rect">
            <a:avLst/>
          </a:prstGeom>
          <a:solidFill>
            <a:schemeClr val="bg2"/>
          </a:solidFill>
          <a:ln>
            <a:noFill/>
          </a:ln>
          <a:effectLst>
            <a:outerShdw blurRad="596900" dist="50800" dir="162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74" name="Rectangle 73"/>
          <p:cNvSpPr/>
          <p:nvPr/>
        </p:nvSpPr>
        <p:spPr>
          <a:xfrm>
            <a:off x="6677784" y="4930474"/>
            <a:ext cx="5384800" cy="12480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75" name="TextBox 74"/>
          <p:cNvSpPr txBox="1"/>
          <p:nvPr/>
        </p:nvSpPr>
        <p:spPr>
          <a:xfrm rot="16200000">
            <a:off x="7042801" y="4356127"/>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BT</a:t>
            </a:r>
            <a:endParaRPr lang="en-GB" sz="2800" b="1" dirty="0">
              <a:solidFill>
                <a:schemeClr val="bg1"/>
              </a:solidFill>
              <a:latin typeface="Tw Cen MT" panose="020B0602020104020603" pitchFamily="34" charset="0"/>
            </a:endParaRPr>
          </a:p>
        </p:txBody>
      </p:sp>
      <p:sp>
        <p:nvSpPr>
          <p:cNvPr id="76" name="TextBox 75"/>
          <p:cNvSpPr txBox="1"/>
          <p:nvPr/>
        </p:nvSpPr>
        <p:spPr>
          <a:xfrm rot="16200000">
            <a:off x="7571166" y="4363271"/>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BP</a:t>
            </a:r>
            <a:endParaRPr lang="en-GB" sz="2800" b="1" dirty="0">
              <a:solidFill>
                <a:schemeClr val="bg1"/>
              </a:solidFill>
              <a:latin typeface="Tw Cen MT" panose="020B0602020104020603" pitchFamily="34" charset="0"/>
            </a:endParaRPr>
          </a:p>
        </p:txBody>
      </p:sp>
      <p:sp>
        <p:nvSpPr>
          <p:cNvPr id="77" name="TextBox 76"/>
          <p:cNvSpPr txBox="1"/>
          <p:nvPr/>
        </p:nvSpPr>
        <p:spPr>
          <a:xfrm>
            <a:off x="162473" y="22556"/>
            <a:ext cx="4878876"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BACKGROUND</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78" name="TextBox 77"/>
          <p:cNvSpPr txBox="1"/>
          <p:nvPr/>
        </p:nvSpPr>
        <p:spPr>
          <a:xfrm>
            <a:off x="1592119" y="5166780"/>
            <a:ext cx="1979060"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MEDICAL</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79" name="TextBox 78"/>
          <p:cNvSpPr txBox="1"/>
          <p:nvPr/>
        </p:nvSpPr>
        <p:spPr>
          <a:xfrm>
            <a:off x="8080402" y="5166778"/>
            <a:ext cx="2579563"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ACTIVITIES</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80" name="Footer Placeholder 79"/>
          <p:cNvSpPr>
            <a:spLocks noGrp="1"/>
          </p:cNvSpPr>
          <p:nvPr>
            <p:ph type="ftr" sz="quarter" idx="11"/>
          </p:nvPr>
        </p:nvSpPr>
        <p:spPr>
          <a:xfrm>
            <a:off x="1346886" y="6356354"/>
            <a:ext cx="8279028" cy="365125"/>
          </a:xfrm>
        </p:spPr>
        <p:txBody>
          <a:bodyPr/>
          <a:lstStyle/>
          <a:p>
            <a:pPr algn="l"/>
            <a:r>
              <a:rPr lang="en-GB" dirty="0">
                <a:solidFill>
                  <a:schemeClr val="tx1"/>
                </a:solidFill>
                <a:latin typeface="Times New Roman" panose="02020603050405020304" pitchFamily="18" charset="0"/>
                <a:cs typeface="Times New Roman" panose="02020603050405020304" pitchFamily="18" charset="0"/>
              </a:rPr>
              <a:t>Dias, D., &amp; Cunha, J. P. S. (2018). Wearable health devices—vital sign monitoring, systems and technologies. Sensors (Switzerland), 18(8). https://doi.org/10.3390/s18082414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779330" y="785354"/>
            <a:ext cx="1112670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An investigation on the number of retrieved scientific papers related with WHDs and a specific physiological sign.</a:t>
            </a:r>
            <a:endParaRPr lang="en-GB" sz="2400" dirty="0">
              <a:latin typeface="Times New Roman" panose="02020603050405020304" pitchFamily="18" charset="0"/>
              <a:cs typeface="Times New Roman" panose="02020603050405020304" pitchFamily="18" charset="0"/>
            </a:endParaRPr>
          </a:p>
        </p:txBody>
      </p:sp>
      <p:sp>
        <p:nvSpPr>
          <p:cNvPr id="83" name="TextBox 82"/>
          <p:cNvSpPr txBox="1"/>
          <p:nvPr/>
        </p:nvSpPr>
        <p:spPr>
          <a:xfrm>
            <a:off x="5147542" y="3650938"/>
            <a:ext cx="1798960" cy="523220"/>
          </a:xfrm>
          <a:prstGeom prst="rect">
            <a:avLst/>
          </a:prstGeom>
          <a:noFill/>
        </p:spPr>
        <p:txBody>
          <a:bodyPr wrap="square" rtlCol="0">
            <a:spAutoFit/>
          </a:bodyPr>
          <a:lstStyle/>
          <a:p>
            <a:r>
              <a:rPr lang="en-US" sz="28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2010 - 2013</a:t>
            </a:r>
            <a:endParaRPr lang="en-GB" sz="28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decel="10000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1"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decel="10000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decel="10000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decel="10000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decel="100000"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decel="10000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decel="100000"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decel="10000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decel="100000" fill="hold"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additive="base">
                                        <p:cTn id="82" dur="500" fill="hold"/>
                                        <p:tgtEl>
                                          <p:spTgt spid="15"/>
                                        </p:tgtEl>
                                        <p:attrNameLst>
                                          <p:attrName>ppt_x</p:attrName>
                                        </p:attrNameLst>
                                      </p:cBhvr>
                                      <p:tavLst>
                                        <p:tav tm="0">
                                          <p:val>
                                            <p:strVal val="#ppt_x"/>
                                          </p:val>
                                        </p:tav>
                                        <p:tav tm="100000">
                                          <p:val>
                                            <p:strVal val="#ppt_x"/>
                                          </p:val>
                                        </p:tav>
                                      </p:tavLst>
                                    </p:anim>
                                    <p:anim calcmode="lin" valueType="num">
                                      <p:cBhvr additive="base">
                                        <p:cTn id="83" dur="500" fill="hold"/>
                                        <p:tgtEl>
                                          <p:spTgt spid="15"/>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decel="100000"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fill="hold"/>
                                        <p:tgtEl>
                                          <p:spTgt spid="21"/>
                                        </p:tgtEl>
                                        <p:attrNameLst>
                                          <p:attrName>ppt_x</p:attrName>
                                        </p:attrNameLst>
                                      </p:cBhvr>
                                      <p:tavLst>
                                        <p:tav tm="0">
                                          <p:val>
                                            <p:strVal val="#ppt_x"/>
                                          </p:val>
                                        </p:tav>
                                        <p:tav tm="100000">
                                          <p:val>
                                            <p:strVal val="#ppt_x"/>
                                          </p:val>
                                        </p:tav>
                                      </p:tavLst>
                                    </p:anim>
                                    <p:anim calcmode="lin" valueType="num">
                                      <p:cBhvr additive="base">
                                        <p:cTn id="93" dur="500" fill="hold"/>
                                        <p:tgtEl>
                                          <p:spTgt spid="21"/>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decel="100000"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additive="base">
                                        <p:cTn id="97" dur="500" fill="hold"/>
                                        <p:tgtEl>
                                          <p:spTgt spid="14"/>
                                        </p:tgtEl>
                                        <p:attrNameLst>
                                          <p:attrName>ppt_x</p:attrName>
                                        </p:attrNameLst>
                                      </p:cBhvr>
                                      <p:tavLst>
                                        <p:tav tm="0">
                                          <p:val>
                                            <p:strVal val="#ppt_x"/>
                                          </p:val>
                                        </p:tav>
                                        <p:tav tm="100000">
                                          <p:val>
                                            <p:strVal val="#ppt_x"/>
                                          </p:val>
                                        </p:tav>
                                      </p:tavLst>
                                    </p:anim>
                                    <p:anim calcmode="lin" valueType="num">
                                      <p:cBhvr additive="base">
                                        <p:cTn id="98" dur="500" fill="hold"/>
                                        <p:tgtEl>
                                          <p:spTgt spid="14"/>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decel="100000"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additive="base">
                                        <p:cTn id="102" dur="500" fill="hold"/>
                                        <p:tgtEl>
                                          <p:spTgt spid="30"/>
                                        </p:tgtEl>
                                        <p:attrNameLst>
                                          <p:attrName>ppt_x</p:attrName>
                                        </p:attrNameLst>
                                      </p:cBhvr>
                                      <p:tavLst>
                                        <p:tav tm="0">
                                          <p:val>
                                            <p:strVal val="#ppt_x"/>
                                          </p:val>
                                        </p:tav>
                                        <p:tav tm="100000">
                                          <p:val>
                                            <p:strVal val="#ppt_x"/>
                                          </p:val>
                                        </p:tav>
                                      </p:tavLst>
                                    </p:anim>
                                    <p:anim calcmode="lin" valueType="num">
                                      <p:cBhvr additive="base">
                                        <p:cTn id="103" dur="500" fill="hold"/>
                                        <p:tgtEl>
                                          <p:spTgt spid="30"/>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decel="100000" fill="hold" grpId="0" nodeType="after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500" fill="hold"/>
                                        <p:tgtEl>
                                          <p:spTgt spid="22"/>
                                        </p:tgtEl>
                                        <p:attrNameLst>
                                          <p:attrName>ppt_x</p:attrName>
                                        </p:attrNameLst>
                                      </p:cBhvr>
                                      <p:tavLst>
                                        <p:tav tm="0">
                                          <p:val>
                                            <p:strVal val="#ppt_x"/>
                                          </p:val>
                                        </p:tav>
                                        <p:tav tm="100000">
                                          <p:val>
                                            <p:strVal val="#ppt_x"/>
                                          </p:val>
                                        </p:tav>
                                      </p:tavLst>
                                    </p:anim>
                                    <p:anim calcmode="lin" valueType="num">
                                      <p:cBhvr additive="base">
                                        <p:cTn id="108" dur="500" fill="hold"/>
                                        <p:tgtEl>
                                          <p:spTgt spid="22"/>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decel="10000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additive="base">
                                        <p:cTn id="112" dur="500" fill="hold"/>
                                        <p:tgtEl>
                                          <p:spTgt spid="54"/>
                                        </p:tgtEl>
                                        <p:attrNameLst>
                                          <p:attrName>ppt_x</p:attrName>
                                        </p:attrNameLst>
                                      </p:cBhvr>
                                      <p:tavLst>
                                        <p:tav tm="0">
                                          <p:val>
                                            <p:strVal val="#ppt_x"/>
                                          </p:val>
                                        </p:tav>
                                        <p:tav tm="100000">
                                          <p:val>
                                            <p:strVal val="#ppt_x"/>
                                          </p:val>
                                        </p:tav>
                                      </p:tavLst>
                                    </p:anim>
                                    <p:anim calcmode="lin" valueType="num">
                                      <p:cBhvr additive="base">
                                        <p:cTn id="113" dur="500" fill="hold"/>
                                        <p:tgtEl>
                                          <p:spTgt spid="54"/>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decel="100000" fill="hold" grpId="0" nodeType="afterEffect">
                                  <p:stCondLst>
                                    <p:cond delay="0"/>
                                  </p:stCondLst>
                                  <p:childTnLst>
                                    <p:set>
                                      <p:cBhvr>
                                        <p:cTn id="116" dur="1" fill="hold">
                                          <p:stCondLst>
                                            <p:cond delay="0"/>
                                          </p:stCondLst>
                                        </p:cTn>
                                        <p:tgtEl>
                                          <p:spTgt spid="66"/>
                                        </p:tgtEl>
                                        <p:attrNameLst>
                                          <p:attrName>style.visibility</p:attrName>
                                        </p:attrNameLst>
                                      </p:cBhvr>
                                      <p:to>
                                        <p:strVal val="visible"/>
                                      </p:to>
                                    </p:set>
                                    <p:anim calcmode="lin" valueType="num">
                                      <p:cBhvr additive="base">
                                        <p:cTn id="117" dur="500" fill="hold"/>
                                        <p:tgtEl>
                                          <p:spTgt spid="66"/>
                                        </p:tgtEl>
                                        <p:attrNameLst>
                                          <p:attrName>ppt_x</p:attrName>
                                        </p:attrNameLst>
                                      </p:cBhvr>
                                      <p:tavLst>
                                        <p:tav tm="0">
                                          <p:val>
                                            <p:strVal val="#ppt_x"/>
                                          </p:val>
                                        </p:tav>
                                        <p:tav tm="100000">
                                          <p:val>
                                            <p:strVal val="#ppt_x"/>
                                          </p:val>
                                        </p:tav>
                                      </p:tavLst>
                                    </p:anim>
                                    <p:anim calcmode="lin" valueType="num">
                                      <p:cBhvr additive="base">
                                        <p:cTn id="118" dur="500" fill="hold"/>
                                        <p:tgtEl>
                                          <p:spTgt spid="66"/>
                                        </p:tgtEl>
                                        <p:attrNameLst>
                                          <p:attrName>ppt_y</p:attrName>
                                        </p:attrNameLst>
                                      </p:cBhvr>
                                      <p:tavLst>
                                        <p:tav tm="0">
                                          <p:val>
                                            <p:strVal val="1+#ppt_h/2"/>
                                          </p:val>
                                        </p:tav>
                                        <p:tav tm="100000">
                                          <p:val>
                                            <p:strVal val="#ppt_y"/>
                                          </p:val>
                                        </p:tav>
                                      </p:tavLst>
                                    </p:anim>
                                  </p:childTnLst>
                                </p:cTn>
                              </p:par>
                            </p:childTnLst>
                          </p:cTn>
                        </p:par>
                        <p:par>
                          <p:cTn id="119" fill="hold">
                            <p:stCondLst>
                              <p:cond delay="11500"/>
                            </p:stCondLst>
                            <p:childTnLst>
                              <p:par>
                                <p:cTn id="120" presetID="2" presetClass="entr" presetSubtype="4" decel="100000" fill="hold" grpId="0" nodeType="afterEffect">
                                  <p:stCondLst>
                                    <p:cond delay="0"/>
                                  </p:stCondLst>
                                  <p:childTnLst>
                                    <p:set>
                                      <p:cBhvr>
                                        <p:cTn id="121" dur="1" fill="hold">
                                          <p:stCondLst>
                                            <p:cond delay="0"/>
                                          </p:stCondLst>
                                        </p:cTn>
                                        <p:tgtEl>
                                          <p:spTgt spid="75"/>
                                        </p:tgtEl>
                                        <p:attrNameLst>
                                          <p:attrName>style.visibility</p:attrName>
                                        </p:attrNameLst>
                                      </p:cBhvr>
                                      <p:to>
                                        <p:strVal val="visible"/>
                                      </p:to>
                                    </p:set>
                                    <p:anim calcmode="lin" valueType="num">
                                      <p:cBhvr additive="base">
                                        <p:cTn id="122" dur="500" fill="hold"/>
                                        <p:tgtEl>
                                          <p:spTgt spid="75"/>
                                        </p:tgtEl>
                                        <p:attrNameLst>
                                          <p:attrName>ppt_x</p:attrName>
                                        </p:attrNameLst>
                                      </p:cBhvr>
                                      <p:tavLst>
                                        <p:tav tm="0">
                                          <p:val>
                                            <p:strVal val="#ppt_x"/>
                                          </p:val>
                                        </p:tav>
                                        <p:tav tm="100000">
                                          <p:val>
                                            <p:strVal val="#ppt_x"/>
                                          </p:val>
                                        </p:tav>
                                      </p:tavLst>
                                    </p:anim>
                                    <p:anim calcmode="lin" valueType="num">
                                      <p:cBhvr additive="base">
                                        <p:cTn id="123" dur="500" fill="hold"/>
                                        <p:tgtEl>
                                          <p:spTgt spid="75"/>
                                        </p:tgtEl>
                                        <p:attrNameLst>
                                          <p:attrName>ppt_y</p:attrName>
                                        </p:attrNameLst>
                                      </p:cBhvr>
                                      <p:tavLst>
                                        <p:tav tm="0">
                                          <p:val>
                                            <p:strVal val="1+#ppt_h/2"/>
                                          </p:val>
                                        </p:tav>
                                        <p:tav tm="100000">
                                          <p:val>
                                            <p:strVal val="#ppt_y"/>
                                          </p:val>
                                        </p:tav>
                                      </p:tavLst>
                                    </p:anim>
                                  </p:childTnLst>
                                </p:cTn>
                              </p:par>
                            </p:childTnLst>
                          </p:cTn>
                        </p:par>
                        <p:par>
                          <p:cTn id="124" fill="hold">
                            <p:stCondLst>
                              <p:cond delay="12000"/>
                            </p:stCondLst>
                            <p:childTnLst>
                              <p:par>
                                <p:cTn id="125" presetID="2" presetClass="entr" presetSubtype="4" decel="100000" fill="hold" grpId="0" nodeType="after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ppt_x"/>
                                          </p:val>
                                        </p:tav>
                                        <p:tav tm="100000">
                                          <p:val>
                                            <p:strVal val="#ppt_x"/>
                                          </p:val>
                                        </p:tav>
                                      </p:tavLst>
                                    </p:anim>
                                    <p:anim calcmode="lin" valueType="num">
                                      <p:cBhvr additive="base">
                                        <p:cTn id="128" dur="500" fill="hold"/>
                                        <p:tgtEl>
                                          <p:spTgt spid="55"/>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decel="100000" fill="hold" grpId="0" nodeType="afterEffect">
                                  <p:stCondLst>
                                    <p:cond delay="0"/>
                                  </p:stCondLst>
                                  <p:childTnLst>
                                    <p:set>
                                      <p:cBhvr>
                                        <p:cTn id="131" dur="1" fill="hold">
                                          <p:stCondLst>
                                            <p:cond delay="0"/>
                                          </p:stCondLst>
                                        </p:cTn>
                                        <p:tgtEl>
                                          <p:spTgt spid="67"/>
                                        </p:tgtEl>
                                        <p:attrNameLst>
                                          <p:attrName>style.visibility</p:attrName>
                                        </p:attrNameLst>
                                      </p:cBhvr>
                                      <p:to>
                                        <p:strVal val="visible"/>
                                      </p:to>
                                    </p:set>
                                    <p:anim calcmode="lin" valueType="num">
                                      <p:cBhvr additive="base">
                                        <p:cTn id="132" dur="500" fill="hold"/>
                                        <p:tgtEl>
                                          <p:spTgt spid="67"/>
                                        </p:tgtEl>
                                        <p:attrNameLst>
                                          <p:attrName>ppt_x</p:attrName>
                                        </p:attrNameLst>
                                      </p:cBhvr>
                                      <p:tavLst>
                                        <p:tav tm="0">
                                          <p:val>
                                            <p:strVal val="#ppt_x"/>
                                          </p:val>
                                        </p:tav>
                                        <p:tav tm="100000">
                                          <p:val>
                                            <p:strVal val="#ppt_x"/>
                                          </p:val>
                                        </p:tav>
                                      </p:tavLst>
                                    </p:anim>
                                    <p:anim calcmode="lin" valueType="num">
                                      <p:cBhvr additive="base">
                                        <p:cTn id="133" dur="500" fill="hold"/>
                                        <p:tgtEl>
                                          <p:spTgt spid="67"/>
                                        </p:tgtEl>
                                        <p:attrNameLst>
                                          <p:attrName>ppt_y</p:attrName>
                                        </p:attrNameLst>
                                      </p:cBhvr>
                                      <p:tavLst>
                                        <p:tav tm="0">
                                          <p:val>
                                            <p:strVal val="1+#ppt_h/2"/>
                                          </p:val>
                                        </p:tav>
                                        <p:tav tm="100000">
                                          <p:val>
                                            <p:strVal val="#ppt_y"/>
                                          </p:val>
                                        </p:tav>
                                      </p:tavLst>
                                    </p:anim>
                                  </p:childTnLst>
                                </p:cTn>
                              </p:par>
                            </p:childTnLst>
                          </p:cTn>
                        </p:par>
                        <p:par>
                          <p:cTn id="134" fill="hold">
                            <p:stCondLst>
                              <p:cond delay="13000"/>
                            </p:stCondLst>
                            <p:childTnLst>
                              <p:par>
                                <p:cTn id="135" presetID="2" presetClass="entr" presetSubtype="4" decel="100000" fill="hold" grpId="0" nodeType="afterEffect">
                                  <p:stCondLst>
                                    <p:cond delay="0"/>
                                  </p:stCondLst>
                                  <p:childTnLst>
                                    <p:set>
                                      <p:cBhvr>
                                        <p:cTn id="136" dur="1" fill="hold">
                                          <p:stCondLst>
                                            <p:cond delay="0"/>
                                          </p:stCondLst>
                                        </p:cTn>
                                        <p:tgtEl>
                                          <p:spTgt spid="76"/>
                                        </p:tgtEl>
                                        <p:attrNameLst>
                                          <p:attrName>style.visibility</p:attrName>
                                        </p:attrNameLst>
                                      </p:cBhvr>
                                      <p:to>
                                        <p:strVal val="visible"/>
                                      </p:to>
                                    </p:set>
                                    <p:anim calcmode="lin" valueType="num">
                                      <p:cBhvr additive="base">
                                        <p:cTn id="137" dur="500" fill="hold"/>
                                        <p:tgtEl>
                                          <p:spTgt spid="76"/>
                                        </p:tgtEl>
                                        <p:attrNameLst>
                                          <p:attrName>ppt_x</p:attrName>
                                        </p:attrNameLst>
                                      </p:cBhvr>
                                      <p:tavLst>
                                        <p:tav tm="0">
                                          <p:val>
                                            <p:strVal val="#ppt_x"/>
                                          </p:val>
                                        </p:tav>
                                        <p:tav tm="100000">
                                          <p:val>
                                            <p:strVal val="#ppt_x"/>
                                          </p:val>
                                        </p:tav>
                                      </p:tavLst>
                                    </p:anim>
                                    <p:anim calcmode="lin" valueType="num">
                                      <p:cBhvr additive="base">
                                        <p:cTn id="138" dur="500" fill="hold"/>
                                        <p:tgtEl>
                                          <p:spTgt spid="76"/>
                                        </p:tgtEl>
                                        <p:attrNameLst>
                                          <p:attrName>ppt_y</p:attrName>
                                        </p:attrNameLst>
                                      </p:cBhvr>
                                      <p:tavLst>
                                        <p:tav tm="0">
                                          <p:val>
                                            <p:strVal val="1+#ppt_h/2"/>
                                          </p:val>
                                        </p:tav>
                                        <p:tav tm="100000">
                                          <p:val>
                                            <p:strVal val="#ppt_y"/>
                                          </p:val>
                                        </p:tav>
                                      </p:tavLst>
                                    </p:anim>
                                  </p:childTnLst>
                                </p:cTn>
                              </p:par>
                            </p:childTnLst>
                          </p:cTn>
                        </p:par>
                        <p:par>
                          <p:cTn id="139" fill="hold">
                            <p:stCondLst>
                              <p:cond delay="13500"/>
                            </p:stCondLst>
                            <p:childTnLst>
                              <p:par>
                                <p:cTn id="140" presetID="2" presetClass="entr" presetSubtype="4" decel="100000" fill="hold" grpId="0" nodeType="afterEffect">
                                  <p:stCondLst>
                                    <p:cond delay="0"/>
                                  </p:stCondLst>
                                  <p:childTnLst>
                                    <p:set>
                                      <p:cBhvr>
                                        <p:cTn id="141" dur="1" fill="hold">
                                          <p:stCondLst>
                                            <p:cond delay="0"/>
                                          </p:stCondLst>
                                        </p:cTn>
                                        <p:tgtEl>
                                          <p:spTgt spid="56"/>
                                        </p:tgtEl>
                                        <p:attrNameLst>
                                          <p:attrName>style.visibility</p:attrName>
                                        </p:attrNameLst>
                                      </p:cBhvr>
                                      <p:to>
                                        <p:strVal val="visible"/>
                                      </p:to>
                                    </p:set>
                                    <p:anim calcmode="lin" valueType="num">
                                      <p:cBhvr additive="base">
                                        <p:cTn id="142" dur="500" fill="hold"/>
                                        <p:tgtEl>
                                          <p:spTgt spid="56"/>
                                        </p:tgtEl>
                                        <p:attrNameLst>
                                          <p:attrName>ppt_x</p:attrName>
                                        </p:attrNameLst>
                                      </p:cBhvr>
                                      <p:tavLst>
                                        <p:tav tm="0">
                                          <p:val>
                                            <p:strVal val="#ppt_x"/>
                                          </p:val>
                                        </p:tav>
                                        <p:tav tm="100000">
                                          <p:val>
                                            <p:strVal val="#ppt_x"/>
                                          </p:val>
                                        </p:tav>
                                      </p:tavLst>
                                    </p:anim>
                                    <p:anim calcmode="lin" valueType="num">
                                      <p:cBhvr additive="base">
                                        <p:cTn id="143" dur="500" fill="hold"/>
                                        <p:tgtEl>
                                          <p:spTgt spid="56"/>
                                        </p:tgtEl>
                                        <p:attrNameLst>
                                          <p:attrName>ppt_y</p:attrName>
                                        </p:attrNameLst>
                                      </p:cBhvr>
                                      <p:tavLst>
                                        <p:tav tm="0">
                                          <p:val>
                                            <p:strVal val="1+#ppt_h/2"/>
                                          </p:val>
                                        </p:tav>
                                        <p:tav tm="100000">
                                          <p:val>
                                            <p:strVal val="#ppt_y"/>
                                          </p:val>
                                        </p:tav>
                                      </p:tavLst>
                                    </p:anim>
                                  </p:childTnLst>
                                </p:cTn>
                              </p:par>
                            </p:childTnLst>
                          </p:cTn>
                        </p:par>
                        <p:par>
                          <p:cTn id="144" fill="hold">
                            <p:stCondLst>
                              <p:cond delay="14000"/>
                            </p:stCondLst>
                            <p:childTnLst>
                              <p:par>
                                <p:cTn id="145" presetID="2" presetClass="entr" presetSubtype="4" decel="100000" fill="hold" grpId="0" nodeType="afterEffect">
                                  <p:stCondLst>
                                    <p:cond delay="0"/>
                                  </p:stCondLst>
                                  <p:childTnLst>
                                    <p:set>
                                      <p:cBhvr>
                                        <p:cTn id="146" dur="1" fill="hold">
                                          <p:stCondLst>
                                            <p:cond delay="0"/>
                                          </p:stCondLst>
                                        </p:cTn>
                                        <p:tgtEl>
                                          <p:spTgt spid="68"/>
                                        </p:tgtEl>
                                        <p:attrNameLst>
                                          <p:attrName>style.visibility</p:attrName>
                                        </p:attrNameLst>
                                      </p:cBhvr>
                                      <p:to>
                                        <p:strVal val="visible"/>
                                      </p:to>
                                    </p:set>
                                    <p:anim calcmode="lin" valueType="num">
                                      <p:cBhvr additive="base">
                                        <p:cTn id="147" dur="500" fill="hold"/>
                                        <p:tgtEl>
                                          <p:spTgt spid="68"/>
                                        </p:tgtEl>
                                        <p:attrNameLst>
                                          <p:attrName>ppt_x</p:attrName>
                                        </p:attrNameLst>
                                      </p:cBhvr>
                                      <p:tavLst>
                                        <p:tav tm="0">
                                          <p:val>
                                            <p:strVal val="#ppt_x"/>
                                          </p:val>
                                        </p:tav>
                                        <p:tav tm="100000">
                                          <p:val>
                                            <p:strVal val="#ppt_x"/>
                                          </p:val>
                                        </p:tav>
                                      </p:tavLst>
                                    </p:anim>
                                    <p:anim calcmode="lin" valueType="num">
                                      <p:cBhvr additive="base">
                                        <p:cTn id="148" dur="500" fill="hold"/>
                                        <p:tgtEl>
                                          <p:spTgt spid="68"/>
                                        </p:tgtEl>
                                        <p:attrNameLst>
                                          <p:attrName>ppt_y</p:attrName>
                                        </p:attrNameLst>
                                      </p:cBhvr>
                                      <p:tavLst>
                                        <p:tav tm="0">
                                          <p:val>
                                            <p:strVal val="1+#ppt_h/2"/>
                                          </p:val>
                                        </p:tav>
                                        <p:tav tm="100000">
                                          <p:val>
                                            <p:strVal val="#ppt_y"/>
                                          </p:val>
                                        </p:tav>
                                      </p:tavLst>
                                    </p:anim>
                                  </p:childTnLst>
                                </p:cTn>
                              </p:par>
                            </p:childTnLst>
                          </p:cTn>
                        </p:par>
                        <p:par>
                          <p:cTn id="149" fill="hold">
                            <p:stCondLst>
                              <p:cond delay="14500"/>
                            </p:stCondLst>
                            <p:childTnLst>
                              <p:par>
                                <p:cTn id="150" presetID="2" presetClass="entr" presetSubtype="4" decel="100000" fill="hold" grpId="0" nodeType="afterEffect">
                                  <p:stCondLst>
                                    <p:cond delay="0"/>
                                  </p:stCondLst>
                                  <p:childTnLst>
                                    <p:set>
                                      <p:cBhvr>
                                        <p:cTn id="151" dur="1" fill="hold">
                                          <p:stCondLst>
                                            <p:cond delay="0"/>
                                          </p:stCondLst>
                                        </p:cTn>
                                        <p:tgtEl>
                                          <p:spTgt spid="61"/>
                                        </p:tgtEl>
                                        <p:attrNameLst>
                                          <p:attrName>style.visibility</p:attrName>
                                        </p:attrNameLst>
                                      </p:cBhvr>
                                      <p:to>
                                        <p:strVal val="visible"/>
                                      </p:to>
                                    </p:set>
                                    <p:anim calcmode="lin" valueType="num">
                                      <p:cBhvr additive="base">
                                        <p:cTn id="152" dur="500" fill="hold"/>
                                        <p:tgtEl>
                                          <p:spTgt spid="61"/>
                                        </p:tgtEl>
                                        <p:attrNameLst>
                                          <p:attrName>ppt_x</p:attrName>
                                        </p:attrNameLst>
                                      </p:cBhvr>
                                      <p:tavLst>
                                        <p:tav tm="0">
                                          <p:val>
                                            <p:strVal val="#ppt_x"/>
                                          </p:val>
                                        </p:tav>
                                        <p:tav tm="100000">
                                          <p:val>
                                            <p:strVal val="#ppt_x"/>
                                          </p:val>
                                        </p:tav>
                                      </p:tavLst>
                                    </p:anim>
                                    <p:anim calcmode="lin" valueType="num">
                                      <p:cBhvr additive="base">
                                        <p:cTn id="153" dur="500" fill="hold"/>
                                        <p:tgtEl>
                                          <p:spTgt spid="61"/>
                                        </p:tgtEl>
                                        <p:attrNameLst>
                                          <p:attrName>ppt_y</p:attrName>
                                        </p:attrNameLst>
                                      </p:cBhvr>
                                      <p:tavLst>
                                        <p:tav tm="0">
                                          <p:val>
                                            <p:strVal val="1+#ppt_h/2"/>
                                          </p:val>
                                        </p:tav>
                                        <p:tav tm="100000">
                                          <p:val>
                                            <p:strVal val="#ppt_y"/>
                                          </p:val>
                                        </p:tav>
                                      </p:tavLst>
                                    </p:anim>
                                  </p:childTnLst>
                                </p:cTn>
                              </p:par>
                            </p:childTnLst>
                          </p:cTn>
                        </p:par>
                        <p:par>
                          <p:cTn id="154" fill="hold">
                            <p:stCondLst>
                              <p:cond delay="15000"/>
                            </p:stCondLst>
                            <p:childTnLst>
                              <p:par>
                                <p:cTn id="155" presetID="2" presetClass="entr" presetSubtype="4" decel="100000" fill="hold" grpId="0" nodeType="afterEffect">
                                  <p:stCondLst>
                                    <p:cond delay="0"/>
                                  </p:stCondLst>
                                  <p:childTnLst>
                                    <p:set>
                                      <p:cBhvr>
                                        <p:cTn id="156" dur="1" fill="hold">
                                          <p:stCondLst>
                                            <p:cond delay="0"/>
                                          </p:stCondLst>
                                        </p:cTn>
                                        <p:tgtEl>
                                          <p:spTgt spid="57"/>
                                        </p:tgtEl>
                                        <p:attrNameLst>
                                          <p:attrName>style.visibility</p:attrName>
                                        </p:attrNameLst>
                                      </p:cBhvr>
                                      <p:to>
                                        <p:strVal val="visible"/>
                                      </p:to>
                                    </p:set>
                                    <p:anim calcmode="lin" valueType="num">
                                      <p:cBhvr additive="base">
                                        <p:cTn id="157" dur="500" fill="hold"/>
                                        <p:tgtEl>
                                          <p:spTgt spid="57"/>
                                        </p:tgtEl>
                                        <p:attrNameLst>
                                          <p:attrName>ppt_x</p:attrName>
                                        </p:attrNameLst>
                                      </p:cBhvr>
                                      <p:tavLst>
                                        <p:tav tm="0">
                                          <p:val>
                                            <p:strVal val="#ppt_x"/>
                                          </p:val>
                                        </p:tav>
                                        <p:tav tm="100000">
                                          <p:val>
                                            <p:strVal val="#ppt_x"/>
                                          </p:val>
                                        </p:tav>
                                      </p:tavLst>
                                    </p:anim>
                                    <p:anim calcmode="lin" valueType="num">
                                      <p:cBhvr additive="base">
                                        <p:cTn id="158" dur="500" fill="hold"/>
                                        <p:tgtEl>
                                          <p:spTgt spid="57"/>
                                        </p:tgtEl>
                                        <p:attrNameLst>
                                          <p:attrName>ppt_y</p:attrName>
                                        </p:attrNameLst>
                                      </p:cBhvr>
                                      <p:tavLst>
                                        <p:tav tm="0">
                                          <p:val>
                                            <p:strVal val="1+#ppt_h/2"/>
                                          </p:val>
                                        </p:tav>
                                        <p:tav tm="100000">
                                          <p:val>
                                            <p:strVal val="#ppt_y"/>
                                          </p:val>
                                        </p:tav>
                                      </p:tavLst>
                                    </p:anim>
                                  </p:childTnLst>
                                </p:cTn>
                              </p:par>
                            </p:childTnLst>
                          </p:cTn>
                        </p:par>
                        <p:par>
                          <p:cTn id="159" fill="hold">
                            <p:stCondLst>
                              <p:cond delay="15500"/>
                            </p:stCondLst>
                            <p:childTnLst>
                              <p:par>
                                <p:cTn id="160" presetID="2" presetClass="entr" presetSubtype="4" decel="100000" fill="hold" grpId="0" nodeType="afterEffect">
                                  <p:stCondLst>
                                    <p:cond delay="0"/>
                                  </p:stCondLst>
                                  <p:childTnLst>
                                    <p:set>
                                      <p:cBhvr>
                                        <p:cTn id="161" dur="1" fill="hold">
                                          <p:stCondLst>
                                            <p:cond delay="0"/>
                                          </p:stCondLst>
                                        </p:cTn>
                                        <p:tgtEl>
                                          <p:spTgt spid="69"/>
                                        </p:tgtEl>
                                        <p:attrNameLst>
                                          <p:attrName>style.visibility</p:attrName>
                                        </p:attrNameLst>
                                      </p:cBhvr>
                                      <p:to>
                                        <p:strVal val="visible"/>
                                      </p:to>
                                    </p:set>
                                    <p:anim calcmode="lin" valueType="num">
                                      <p:cBhvr additive="base">
                                        <p:cTn id="162" dur="500" fill="hold"/>
                                        <p:tgtEl>
                                          <p:spTgt spid="69"/>
                                        </p:tgtEl>
                                        <p:attrNameLst>
                                          <p:attrName>ppt_x</p:attrName>
                                        </p:attrNameLst>
                                      </p:cBhvr>
                                      <p:tavLst>
                                        <p:tav tm="0">
                                          <p:val>
                                            <p:strVal val="#ppt_x"/>
                                          </p:val>
                                        </p:tav>
                                        <p:tav tm="100000">
                                          <p:val>
                                            <p:strVal val="#ppt_x"/>
                                          </p:val>
                                        </p:tav>
                                      </p:tavLst>
                                    </p:anim>
                                    <p:anim calcmode="lin" valueType="num">
                                      <p:cBhvr additive="base">
                                        <p:cTn id="163" dur="500" fill="hold"/>
                                        <p:tgtEl>
                                          <p:spTgt spid="69"/>
                                        </p:tgtEl>
                                        <p:attrNameLst>
                                          <p:attrName>ppt_y</p:attrName>
                                        </p:attrNameLst>
                                      </p:cBhvr>
                                      <p:tavLst>
                                        <p:tav tm="0">
                                          <p:val>
                                            <p:strVal val="1+#ppt_h/2"/>
                                          </p:val>
                                        </p:tav>
                                        <p:tav tm="100000">
                                          <p:val>
                                            <p:strVal val="#ppt_y"/>
                                          </p:val>
                                        </p:tav>
                                      </p:tavLst>
                                    </p:anim>
                                  </p:childTnLst>
                                </p:cTn>
                              </p:par>
                            </p:childTnLst>
                          </p:cTn>
                        </p:par>
                        <p:par>
                          <p:cTn id="164" fill="hold">
                            <p:stCondLst>
                              <p:cond delay="16000"/>
                            </p:stCondLst>
                            <p:childTnLst>
                              <p:par>
                                <p:cTn id="165" presetID="2" presetClass="entr" presetSubtype="4" decel="100000" fill="hold" grpId="0" nodeType="afterEffect">
                                  <p:stCondLst>
                                    <p:cond delay="0"/>
                                  </p:stCondLst>
                                  <p:childTnLst>
                                    <p:set>
                                      <p:cBhvr>
                                        <p:cTn id="166" dur="1" fill="hold">
                                          <p:stCondLst>
                                            <p:cond delay="0"/>
                                          </p:stCondLst>
                                        </p:cTn>
                                        <p:tgtEl>
                                          <p:spTgt spid="62"/>
                                        </p:tgtEl>
                                        <p:attrNameLst>
                                          <p:attrName>style.visibility</p:attrName>
                                        </p:attrNameLst>
                                      </p:cBhvr>
                                      <p:to>
                                        <p:strVal val="visible"/>
                                      </p:to>
                                    </p:set>
                                    <p:anim calcmode="lin" valueType="num">
                                      <p:cBhvr additive="base">
                                        <p:cTn id="167" dur="500" fill="hold"/>
                                        <p:tgtEl>
                                          <p:spTgt spid="62"/>
                                        </p:tgtEl>
                                        <p:attrNameLst>
                                          <p:attrName>ppt_x</p:attrName>
                                        </p:attrNameLst>
                                      </p:cBhvr>
                                      <p:tavLst>
                                        <p:tav tm="0">
                                          <p:val>
                                            <p:strVal val="#ppt_x"/>
                                          </p:val>
                                        </p:tav>
                                        <p:tav tm="100000">
                                          <p:val>
                                            <p:strVal val="#ppt_x"/>
                                          </p:val>
                                        </p:tav>
                                      </p:tavLst>
                                    </p:anim>
                                    <p:anim calcmode="lin" valueType="num">
                                      <p:cBhvr additive="base">
                                        <p:cTn id="168" dur="500" fill="hold"/>
                                        <p:tgtEl>
                                          <p:spTgt spid="62"/>
                                        </p:tgtEl>
                                        <p:attrNameLst>
                                          <p:attrName>ppt_y</p:attrName>
                                        </p:attrNameLst>
                                      </p:cBhvr>
                                      <p:tavLst>
                                        <p:tav tm="0">
                                          <p:val>
                                            <p:strVal val="1+#ppt_h/2"/>
                                          </p:val>
                                        </p:tav>
                                        <p:tav tm="100000">
                                          <p:val>
                                            <p:strVal val="#ppt_y"/>
                                          </p:val>
                                        </p:tav>
                                      </p:tavLst>
                                    </p:anim>
                                  </p:childTnLst>
                                </p:cTn>
                              </p:par>
                            </p:childTnLst>
                          </p:cTn>
                        </p:par>
                        <p:par>
                          <p:cTn id="169" fill="hold">
                            <p:stCondLst>
                              <p:cond delay="16500"/>
                            </p:stCondLst>
                            <p:childTnLst>
                              <p:par>
                                <p:cTn id="170" presetID="2" presetClass="entr" presetSubtype="4" decel="100000" fill="hold" grpId="0" nodeType="afterEffect">
                                  <p:stCondLst>
                                    <p:cond delay="0"/>
                                  </p:stCondLst>
                                  <p:childTnLst>
                                    <p:set>
                                      <p:cBhvr>
                                        <p:cTn id="171" dur="1" fill="hold">
                                          <p:stCondLst>
                                            <p:cond delay="0"/>
                                          </p:stCondLst>
                                        </p:cTn>
                                        <p:tgtEl>
                                          <p:spTgt spid="58"/>
                                        </p:tgtEl>
                                        <p:attrNameLst>
                                          <p:attrName>style.visibility</p:attrName>
                                        </p:attrNameLst>
                                      </p:cBhvr>
                                      <p:to>
                                        <p:strVal val="visible"/>
                                      </p:to>
                                    </p:set>
                                    <p:anim calcmode="lin" valueType="num">
                                      <p:cBhvr additive="base">
                                        <p:cTn id="172" dur="500" fill="hold"/>
                                        <p:tgtEl>
                                          <p:spTgt spid="58"/>
                                        </p:tgtEl>
                                        <p:attrNameLst>
                                          <p:attrName>ppt_x</p:attrName>
                                        </p:attrNameLst>
                                      </p:cBhvr>
                                      <p:tavLst>
                                        <p:tav tm="0">
                                          <p:val>
                                            <p:strVal val="#ppt_x"/>
                                          </p:val>
                                        </p:tav>
                                        <p:tav tm="100000">
                                          <p:val>
                                            <p:strVal val="#ppt_x"/>
                                          </p:val>
                                        </p:tav>
                                      </p:tavLst>
                                    </p:anim>
                                    <p:anim calcmode="lin" valueType="num">
                                      <p:cBhvr additive="base">
                                        <p:cTn id="173" dur="500" fill="hold"/>
                                        <p:tgtEl>
                                          <p:spTgt spid="58"/>
                                        </p:tgtEl>
                                        <p:attrNameLst>
                                          <p:attrName>ppt_y</p:attrName>
                                        </p:attrNameLst>
                                      </p:cBhvr>
                                      <p:tavLst>
                                        <p:tav tm="0">
                                          <p:val>
                                            <p:strVal val="1+#ppt_h/2"/>
                                          </p:val>
                                        </p:tav>
                                        <p:tav tm="100000">
                                          <p:val>
                                            <p:strVal val="#ppt_y"/>
                                          </p:val>
                                        </p:tav>
                                      </p:tavLst>
                                    </p:anim>
                                  </p:childTnLst>
                                </p:cTn>
                              </p:par>
                            </p:childTnLst>
                          </p:cTn>
                        </p:par>
                        <p:par>
                          <p:cTn id="174" fill="hold">
                            <p:stCondLst>
                              <p:cond delay="17000"/>
                            </p:stCondLst>
                            <p:childTnLst>
                              <p:par>
                                <p:cTn id="175" presetID="2" presetClass="entr" presetSubtype="4" decel="100000" fill="hold" grpId="0" nodeType="afterEffect">
                                  <p:stCondLst>
                                    <p:cond delay="0"/>
                                  </p:stCondLst>
                                  <p:childTnLst>
                                    <p:set>
                                      <p:cBhvr>
                                        <p:cTn id="176" dur="1" fill="hold">
                                          <p:stCondLst>
                                            <p:cond delay="0"/>
                                          </p:stCondLst>
                                        </p:cTn>
                                        <p:tgtEl>
                                          <p:spTgt spid="71"/>
                                        </p:tgtEl>
                                        <p:attrNameLst>
                                          <p:attrName>style.visibility</p:attrName>
                                        </p:attrNameLst>
                                      </p:cBhvr>
                                      <p:to>
                                        <p:strVal val="visible"/>
                                      </p:to>
                                    </p:set>
                                    <p:anim calcmode="lin" valueType="num">
                                      <p:cBhvr additive="base">
                                        <p:cTn id="177" dur="500" fill="hold"/>
                                        <p:tgtEl>
                                          <p:spTgt spid="71"/>
                                        </p:tgtEl>
                                        <p:attrNameLst>
                                          <p:attrName>ppt_x</p:attrName>
                                        </p:attrNameLst>
                                      </p:cBhvr>
                                      <p:tavLst>
                                        <p:tav tm="0">
                                          <p:val>
                                            <p:strVal val="#ppt_x"/>
                                          </p:val>
                                        </p:tav>
                                        <p:tav tm="100000">
                                          <p:val>
                                            <p:strVal val="#ppt_x"/>
                                          </p:val>
                                        </p:tav>
                                      </p:tavLst>
                                    </p:anim>
                                    <p:anim calcmode="lin" valueType="num">
                                      <p:cBhvr additive="base">
                                        <p:cTn id="178" dur="500" fill="hold"/>
                                        <p:tgtEl>
                                          <p:spTgt spid="71"/>
                                        </p:tgtEl>
                                        <p:attrNameLst>
                                          <p:attrName>ppt_y</p:attrName>
                                        </p:attrNameLst>
                                      </p:cBhvr>
                                      <p:tavLst>
                                        <p:tav tm="0">
                                          <p:val>
                                            <p:strVal val="1+#ppt_h/2"/>
                                          </p:val>
                                        </p:tav>
                                        <p:tav tm="100000">
                                          <p:val>
                                            <p:strVal val="#ppt_y"/>
                                          </p:val>
                                        </p:tav>
                                      </p:tavLst>
                                    </p:anim>
                                  </p:childTnLst>
                                </p:cTn>
                              </p:par>
                            </p:childTnLst>
                          </p:cTn>
                        </p:par>
                        <p:par>
                          <p:cTn id="179" fill="hold">
                            <p:stCondLst>
                              <p:cond delay="17500"/>
                            </p:stCondLst>
                            <p:childTnLst>
                              <p:par>
                                <p:cTn id="180" presetID="2" presetClass="entr" presetSubtype="4" decel="100000" fill="hold" grpId="0" nodeType="afterEffect">
                                  <p:stCondLst>
                                    <p:cond delay="0"/>
                                  </p:stCondLst>
                                  <p:childTnLst>
                                    <p:set>
                                      <p:cBhvr>
                                        <p:cTn id="181" dur="1" fill="hold">
                                          <p:stCondLst>
                                            <p:cond delay="0"/>
                                          </p:stCondLst>
                                        </p:cTn>
                                        <p:tgtEl>
                                          <p:spTgt spid="63"/>
                                        </p:tgtEl>
                                        <p:attrNameLst>
                                          <p:attrName>style.visibility</p:attrName>
                                        </p:attrNameLst>
                                      </p:cBhvr>
                                      <p:to>
                                        <p:strVal val="visible"/>
                                      </p:to>
                                    </p:set>
                                    <p:anim calcmode="lin" valueType="num">
                                      <p:cBhvr additive="base">
                                        <p:cTn id="182" dur="500" fill="hold"/>
                                        <p:tgtEl>
                                          <p:spTgt spid="63"/>
                                        </p:tgtEl>
                                        <p:attrNameLst>
                                          <p:attrName>ppt_x</p:attrName>
                                        </p:attrNameLst>
                                      </p:cBhvr>
                                      <p:tavLst>
                                        <p:tav tm="0">
                                          <p:val>
                                            <p:strVal val="#ppt_x"/>
                                          </p:val>
                                        </p:tav>
                                        <p:tav tm="100000">
                                          <p:val>
                                            <p:strVal val="#ppt_x"/>
                                          </p:val>
                                        </p:tav>
                                      </p:tavLst>
                                    </p:anim>
                                    <p:anim calcmode="lin" valueType="num">
                                      <p:cBhvr additive="base">
                                        <p:cTn id="183" dur="500" fill="hold"/>
                                        <p:tgtEl>
                                          <p:spTgt spid="63"/>
                                        </p:tgtEl>
                                        <p:attrNameLst>
                                          <p:attrName>ppt_y</p:attrName>
                                        </p:attrNameLst>
                                      </p:cBhvr>
                                      <p:tavLst>
                                        <p:tav tm="0">
                                          <p:val>
                                            <p:strVal val="1+#ppt_h/2"/>
                                          </p:val>
                                        </p:tav>
                                        <p:tav tm="100000">
                                          <p:val>
                                            <p:strVal val="#ppt_y"/>
                                          </p:val>
                                        </p:tav>
                                      </p:tavLst>
                                    </p:anim>
                                  </p:childTnLst>
                                </p:cTn>
                              </p:par>
                            </p:childTnLst>
                          </p:cTn>
                        </p:par>
                        <p:par>
                          <p:cTn id="184" fill="hold">
                            <p:stCondLst>
                              <p:cond delay="18000"/>
                            </p:stCondLst>
                            <p:childTnLst>
                              <p:par>
                                <p:cTn id="185" presetID="2" presetClass="entr" presetSubtype="4" decel="100000" fill="hold" grpId="0" nodeType="afterEffect">
                                  <p:stCondLst>
                                    <p:cond delay="0"/>
                                  </p:stCondLst>
                                  <p:childTnLst>
                                    <p:set>
                                      <p:cBhvr>
                                        <p:cTn id="186" dur="1" fill="hold">
                                          <p:stCondLst>
                                            <p:cond delay="0"/>
                                          </p:stCondLst>
                                        </p:cTn>
                                        <p:tgtEl>
                                          <p:spTgt spid="60"/>
                                        </p:tgtEl>
                                        <p:attrNameLst>
                                          <p:attrName>style.visibility</p:attrName>
                                        </p:attrNameLst>
                                      </p:cBhvr>
                                      <p:to>
                                        <p:strVal val="visible"/>
                                      </p:to>
                                    </p:set>
                                    <p:anim calcmode="lin" valueType="num">
                                      <p:cBhvr additive="base">
                                        <p:cTn id="187" dur="500" fill="hold"/>
                                        <p:tgtEl>
                                          <p:spTgt spid="60"/>
                                        </p:tgtEl>
                                        <p:attrNameLst>
                                          <p:attrName>ppt_x</p:attrName>
                                        </p:attrNameLst>
                                      </p:cBhvr>
                                      <p:tavLst>
                                        <p:tav tm="0">
                                          <p:val>
                                            <p:strVal val="#ppt_x"/>
                                          </p:val>
                                        </p:tav>
                                        <p:tav tm="100000">
                                          <p:val>
                                            <p:strVal val="#ppt_x"/>
                                          </p:val>
                                        </p:tav>
                                      </p:tavLst>
                                    </p:anim>
                                    <p:anim calcmode="lin" valueType="num">
                                      <p:cBhvr additive="base">
                                        <p:cTn id="188" dur="500" fill="hold"/>
                                        <p:tgtEl>
                                          <p:spTgt spid="60"/>
                                        </p:tgtEl>
                                        <p:attrNameLst>
                                          <p:attrName>ppt_y</p:attrName>
                                        </p:attrNameLst>
                                      </p:cBhvr>
                                      <p:tavLst>
                                        <p:tav tm="0">
                                          <p:val>
                                            <p:strVal val="1+#ppt_h/2"/>
                                          </p:val>
                                        </p:tav>
                                        <p:tav tm="100000">
                                          <p:val>
                                            <p:strVal val="#ppt_y"/>
                                          </p:val>
                                        </p:tav>
                                      </p:tavLst>
                                    </p:anim>
                                  </p:childTnLst>
                                </p:cTn>
                              </p:par>
                            </p:childTnLst>
                          </p:cTn>
                        </p:par>
                        <p:par>
                          <p:cTn id="189" fill="hold">
                            <p:stCondLst>
                              <p:cond delay="18500"/>
                            </p:stCondLst>
                            <p:childTnLst>
                              <p:par>
                                <p:cTn id="190" presetID="2" presetClass="entr" presetSubtype="4" decel="100000" fill="hold" grpId="0" nodeType="afterEffect">
                                  <p:stCondLst>
                                    <p:cond delay="0"/>
                                  </p:stCondLst>
                                  <p:childTnLst>
                                    <p:set>
                                      <p:cBhvr>
                                        <p:cTn id="191" dur="1" fill="hold">
                                          <p:stCondLst>
                                            <p:cond delay="0"/>
                                          </p:stCondLst>
                                        </p:cTn>
                                        <p:tgtEl>
                                          <p:spTgt spid="70"/>
                                        </p:tgtEl>
                                        <p:attrNameLst>
                                          <p:attrName>style.visibility</p:attrName>
                                        </p:attrNameLst>
                                      </p:cBhvr>
                                      <p:to>
                                        <p:strVal val="visible"/>
                                      </p:to>
                                    </p:set>
                                    <p:anim calcmode="lin" valueType="num">
                                      <p:cBhvr additive="base">
                                        <p:cTn id="192" dur="500" fill="hold"/>
                                        <p:tgtEl>
                                          <p:spTgt spid="70"/>
                                        </p:tgtEl>
                                        <p:attrNameLst>
                                          <p:attrName>ppt_x</p:attrName>
                                        </p:attrNameLst>
                                      </p:cBhvr>
                                      <p:tavLst>
                                        <p:tav tm="0">
                                          <p:val>
                                            <p:strVal val="#ppt_x"/>
                                          </p:val>
                                        </p:tav>
                                        <p:tav tm="100000">
                                          <p:val>
                                            <p:strVal val="#ppt_x"/>
                                          </p:val>
                                        </p:tav>
                                      </p:tavLst>
                                    </p:anim>
                                    <p:anim calcmode="lin" valueType="num">
                                      <p:cBhvr additive="base">
                                        <p:cTn id="193" dur="500" fill="hold"/>
                                        <p:tgtEl>
                                          <p:spTgt spid="70"/>
                                        </p:tgtEl>
                                        <p:attrNameLst>
                                          <p:attrName>ppt_y</p:attrName>
                                        </p:attrNameLst>
                                      </p:cBhvr>
                                      <p:tavLst>
                                        <p:tav tm="0">
                                          <p:val>
                                            <p:strVal val="1+#ppt_h/2"/>
                                          </p:val>
                                        </p:tav>
                                        <p:tav tm="100000">
                                          <p:val>
                                            <p:strVal val="#ppt_y"/>
                                          </p:val>
                                        </p:tav>
                                      </p:tavLst>
                                    </p:anim>
                                  </p:childTnLst>
                                </p:cTn>
                              </p:par>
                            </p:childTnLst>
                          </p:cTn>
                        </p:par>
                        <p:par>
                          <p:cTn id="194" fill="hold">
                            <p:stCondLst>
                              <p:cond delay="19000"/>
                            </p:stCondLst>
                            <p:childTnLst>
                              <p:par>
                                <p:cTn id="195" presetID="2" presetClass="entr" presetSubtype="4" decel="100000" fill="hold" grpId="0" nodeType="afterEffect">
                                  <p:stCondLst>
                                    <p:cond delay="0"/>
                                  </p:stCondLst>
                                  <p:childTnLst>
                                    <p:set>
                                      <p:cBhvr>
                                        <p:cTn id="196" dur="1" fill="hold">
                                          <p:stCondLst>
                                            <p:cond delay="0"/>
                                          </p:stCondLst>
                                        </p:cTn>
                                        <p:tgtEl>
                                          <p:spTgt spid="64"/>
                                        </p:tgtEl>
                                        <p:attrNameLst>
                                          <p:attrName>style.visibility</p:attrName>
                                        </p:attrNameLst>
                                      </p:cBhvr>
                                      <p:to>
                                        <p:strVal val="visible"/>
                                      </p:to>
                                    </p:set>
                                    <p:anim calcmode="lin" valueType="num">
                                      <p:cBhvr additive="base">
                                        <p:cTn id="197" dur="500" fill="hold"/>
                                        <p:tgtEl>
                                          <p:spTgt spid="64"/>
                                        </p:tgtEl>
                                        <p:attrNameLst>
                                          <p:attrName>ppt_x</p:attrName>
                                        </p:attrNameLst>
                                      </p:cBhvr>
                                      <p:tavLst>
                                        <p:tav tm="0">
                                          <p:val>
                                            <p:strVal val="#ppt_x"/>
                                          </p:val>
                                        </p:tav>
                                        <p:tav tm="100000">
                                          <p:val>
                                            <p:strVal val="#ppt_x"/>
                                          </p:val>
                                        </p:tav>
                                      </p:tavLst>
                                    </p:anim>
                                    <p:anim calcmode="lin" valueType="num">
                                      <p:cBhvr additive="base">
                                        <p:cTn id="198" dur="500" fill="hold"/>
                                        <p:tgtEl>
                                          <p:spTgt spid="64"/>
                                        </p:tgtEl>
                                        <p:attrNameLst>
                                          <p:attrName>ppt_y</p:attrName>
                                        </p:attrNameLst>
                                      </p:cBhvr>
                                      <p:tavLst>
                                        <p:tav tm="0">
                                          <p:val>
                                            <p:strVal val="1+#ppt_h/2"/>
                                          </p:val>
                                        </p:tav>
                                        <p:tav tm="100000">
                                          <p:val>
                                            <p:strVal val="#ppt_y"/>
                                          </p:val>
                                        </p:tav>
                                      </p:tavLst>
                                    </p:anim>
                                  </p:childTnLst>
                                </p:cTn>
                              </p:par>
                            </p:childTnLst>
                          </p:cTn>
                        </p:par>
                        <p:par>
                          <p:cTn id="199" fill="hold">
                            <p:stCondLst>
                              <p:cond delay="19500"/>
                            </p:stCondLst>
                            <p:childTnLst>
                              <p:par>
                                <p:cTn id="200" presetID="2" presetClass="entr" presetSubtype="4" decel="100000" fill="hold" grpId="0" nodeType="afterEffect">
                                  <p:stCondLst>
                                    <p:cond delay="0"/>
                                  </p:stCondLst>
                                  <p:childTnLst>
                                    <p:set>
                                      <p:cBhvr>
                                        <p:cTn id="201" dur="1" fill="hold">
                                          <p:stCondLst>
                                            <p:cond delay="0"/>
                                          </p:stCondLst>
                                        </p:cTn>
                                        <p:tgtEl>
                                          <p:spTgt spid="59"/>
                                        </p:tgtEl>
                                        <p:attrNameLst>
                                          <p:attrName>style.visibility</p:attrName>
                                        </p:attrNameLst>
                                      </p:cBhvr>
                                      <p:to>
                                        <p:strVal val="visible"/>
                                      </p:to>
                                    </p:set>
                                    <p:anim calcmode="lin" valueType="num">
                                      <p:cBhvr additive="base">
                                        <p:cTn id="202" dur="500" fill="hold"/>
                                        <p:tgtEl>
                                          <p:spTgt spid="59"/>
                                        </p:tgtEl>
                                        <p:attrNameLst>
                                          <p:attrName>ppt_x</p:attrName>
                                        </p:attrNameLst>
                                      </p:cBhvr>
                                      <p:tavLst>
                                        <p:tav tm="0">
                                          <p:val>
                                            <p:strVal val="#ppt_x"/>
                                          </p:val>
                                        </p:tav>
                                        <p:tav tm="100000">
                                          <p:val>
                                            <p:strVal val="#ppt_x"/>
                                          </p:val>
                                        </p:tav>
                                      </p:tavLst>
                                    </p:anim>
                                    <p:anim calcmode="lin" valueType="num">
                                      <p:cBhvr additive="base">
                                        <p:cTn id="203" dur="500" fill="hold"/>
                                        <p:tgtEl>
                                          <p:spTgt spid="59"/>
                                        </p:tgtEl>
                                        <p:attrNameLst>
                                          <p:attrName>ppt_y</p:attrName>
                                        </p:attrNameLst>
                                      </p:cBhvr>
                                      <p:tavLst>
                                        <p:tav tm="0">
                                          <p:val>
                                            <p:strVal val="1+#ppt_h/2"/>
                                          </p:val>
                                        </p:tav>
                                        <p:tav tm="100000">
                                          <p:val>
                                            <p:strVal val="#ppt_y"/>
                                          </p:val>
                                        </p:tav>
                                      </p:tavLst>
                                    </p:anim>
                                  </p:childTnLst>
                                </p:cTn>
                              </p:par>
                            </p:childTnLst>
                          </p:cTn>
                        </p:par>
                        <p:par>
                          <p:cTn id="204" fill="hold">
                            <p:stCondLst>
                              <p:cond delay="20000"/>
                            </p:stCondLst>
                            <p:childTnLst>
                              <p:par>
                                <p:cTn id="205" presetID="2" presetClass="entr" presetSubtype="4" decel="100000" fill="hold" grpId="0" nodeType="afterEffect">
                                  <p:stCondLst>
                                    <p:cond delay="0"/>
                                  </p:stCondLst>
                                  <p:childTnLst>
                                    <p:set>
                                      <p:cBhvr>
                                        <p:cTn id="206" dur="1" fill="hold">
                                          <p:stCondLst>
                                            <p:cond delay="0"/>
                                          </p:stCondLst>
                                        </p:cTn>
                                        <p:tgtEl>
                                          <p:spTgt spid="72"/>
                                        </p:tgtEl>
                                        <p:attrNameLst>
                                          <p:attrName>style.visibility</p:attrName>
                                        </p:attrNameLst>
                                      </p:cBhvr>
                                      <p:to>
                                        <p:strVal val="visible"/>
                                      </p:to>
                                    </p:set>
                                    <p:anim calcmode="lin" valueType="num">
                                      <p:cBhvr additive="base">
                                        <p:cTn id="207" dur="500" fill="hold"/>
                                        <p:tgtEl>
                                          <p:spTgt spid="72"/>
                                        </p:tgtEl>
                                        <p:attrNameLst>
                                          <p:attrName>ppt_x</p:attrName>
                                        </p:attrNameLst>
                                      </p:cBhvr>
                                      <p:tavLst>
                                        <p:tav tm="0">
                                          <p:val>
                                            <p:strVal val="#ppt_x"/>
                                          </p:val>
                                        </p:tav>
                                        <p:tav tm="100000">
                                          <p:val>
                                            <p:strVal val="#ppt_x"/>
                                          </p:val>
                                        </p:tav>
                                      </p:tavLst>
                                    </p:anim>
                                    <p:anim calcmode="lin" valueType="num">
                                      <p:cBhvr additive="base">
                                        <p:cTn id="208" dur="500" fill="hold"/>
                                        <p:tgtEl>
                                          <p:spTgt spid="72"/>
                                        </p:tgtEl>
                                        <p:attrNameLst>
                                          <p:attrName>ppt_y</p:attrName>
                                        </p:attrNameLst>
                                      </p:cBhvr>
                                      <p:tavLst>
                                        <p:tav tm="0">
                                          <p:val>
                                            <p:strVal val="1+#ppt_h/2"/>
                                          </p:val>
                                        </p:tav>
                                        <p:tav tm="100000">
                                          <p:val>
                                            <p:strVal val="#ppt_y"/>
                                          </p:val>
                                        </p:tav>
                                      </p:tavLst>
                                    </p:anim>
                                  </p:childTnLst>
                                </p:cTn>
                              </p:par>
                            </p:childTnLst>
                          </p:cTn>
                        </p:par>
                        <p:par>
                          <p:cTn id="209" fill="hold">
                            <p:stCondLst>
                              <p:cond delay="20500"/>
                            </p:stCondLst>
                            <p:childTnLst>
                              <p:par>
                                <p:cTn id="210" presetID="2" presetClass="entr" presetSubtype="4" decel="100000" fill="hold" grpId="0" nodeType="afterEffect">
                                  <p:stCondLst>
                                    <p:cond delay="0"/>
                                  </p:stCondLst>
                                  <p:childTnLst>
                                    <p:set>
                                      <p:cBhvr>
                                        <p:cTn id="211" dur="1" fill="hold">
                                          <p:stCondLst>
                                            <p:cond delay="0"/>
                                          </p:stCondLst>
                                        </p:cTn>
                                        <p:tgtEl>
                                          <p:spTgt spid="65"/>
                                        </p:tgtEl>
                                        <p:attrNameLst>
                                          <p:attrName>style.visibility</p:attrName>
                                        </p:attrNameLst>
                                      </p:cBhvr>
                                      <p:to>
                                        <p:strVal val="visible"/>
                                      </p:to>
                                    </p:set>
                                    <p:anim calcmode="lin" valueType="num">
                                      <p:cBhvr additive="base">
                                        <p:cTn id="212" dur="500" fill="hold"/>
                                        <p:tgtEl>
                                          <p:spTgt spid="65"/>
                                        </p:tgtEl>
                                        <p:attrNameLst>
                                          <p:attrName>ppt_x</p:attrName>
                                        </p:attrNameLst>
                                      </p:cBhvr>
                                      <p:tavLst>
                                        <p:tav tm="0">
                                          <p:val>
                                            <p:strVal val="#ppt_x"/>
                                          </p:val>
                                        </p:tav>
                                        <p:tav tm="100000">
                                          <p:val>
                                            <p:strVal val="#ppt_x"/>
                                          </p:val>
                                        </p:tav>
                                      </p:tavLst>
                                    </p:anim>
                                    <p:anim calcmode="lin" valueType="num">
                                      <p:cBhvr additive="base">
                                        <p:cTn id="21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8" grpId="0"/>
      <p:bldP spid="19" grpId="0"/>
      <p:bldP spid="20" grpId="0"/>
      <p:bldP spid="21" grpId="0"/>
      <p:bldP spid="22" grpId="0"/>
      <p:bldP spid="24" grpId="0"/>
      <p:bldP spid="25" grpId="0"/>
      <p:bldP spid="26" grpId="1"/>
      <p:bldP spid="27" grpId="0"/>
      <p:bldP spid="28" grpId="0"/>
      <p:bldP spid="29" grpId="0"/>
      <p:bldP spid="30" grpId="0"/>
      <p:bldP spid="16" grpId="0"/>
      <p:bldP spid="17" grpId="0"/>
      <p:bldP spid="54" grpId="0" animBg="1"/>
      <p:bldP spid="55" grpId="0" animBg="1"/>
      <p:bldP spid="56" grpId="0" animBg="1"/>
      <p:bldP spid="57" grpId="0" animBg="1"/>
      <p:bldP spid="58" grpId="0" animBg="1"/>
      <p:bldP spid="59" grpId="0" animBg="1"/>
      <p:bldP spid="60" grpId="0" animBg="1"/>
      <p:bldP spid="61" grpId="0"/>
      <p:bldP spid="62" grpId="0"/>
      <p:bldP spid="63" grpId="0"/>
      <p:bldP spid="64" grpId="0"/>
      <p:bldP spid="65" grpId="0"/>
      <p:bldP spid="66" grpId="0"/>
      <p:bldP spid="67" grpId="0"/>
      <p:bldP spid="68" grpId="0"/>
      <p:bldP spid="69" grpId="0"/>
      <p:bldP spid="70" grpId="0"/>
      <p:bldP spid="71" grpId="0"/>
      <p:bldP spid="72"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 Same Side Corner Rectangle 8"/>
          <p:cNvSpPr/>
          <p:nvPr/>
        </p:nvSpPr>
        <p:spPr>
          <a:xfrm>
            <a:off x="506091" y="3007508"/>
            <a:ext cx="579120" cy="2648574"/>
          </a:xfrm>
          <a:prstGeom prst="round2SameRect">
            <a:avLst>
              <a:gd name="adj1" fmla="val 47024"/>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0" name="Round Same Side Corner Rectangle 9"/>
          <p:cNvSpPr/>
          <p:nvPr/>
        </p:nvSpPr>
        <p:spPr>
          <a:xfrm>
            <a:off x="1076994" y="3335552"/>
            <a:ext cx="579120" cy="1594922"/>
          </a:xfrm>
          <a:prstGeom prst="round2SameRect">
            <a:avLst>
              <a:gd name="adj1" fmla="val 47024"/>
              <a:gd name="adj2" fmla="val 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1" name="Round Same Side Corner Rectangle 10"/>
          <p:cNvSpPr/>
          <p:nvPr/>
        </p:nvSpPr>
        <p:spPr>
          <a:xfrm>
            <a:off x="1665899" y="4047448"/>
            <a:ext cx="579120" cy="868739"/>
          </a:xfrm>
          <a:prstGeom prst="round2SameRect">
            <a:avLst>
              <a:gd name="adj1" fmla="val 47024"/>
              <a:gd name="adj2" fmla="val 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2" name="Round Same Side Corner Rectangle 11"/>
          <p:cNvSpPr/>
          <p:nvPr/>
        </p:nvSpPr>
        <p:spPr>
          <a:xfrm>
            <a:off x="2256196" y="3607816"/>
            <a:ext cx="579120" cy="1322658"/>
          </a:xfrm>
          <a:prstGeom prst="round2SameRect">
            <a:avLst>
              <a:gd name="adj1" fmla="val 47024"/>
              <a:gd name="adj2" fmla="val 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3" name="Round Same Side Corner Rectangle 12"/>
          <p:cNvSpPr/>
          <p:nvPr/>
        </p:nvSpPr>
        <p:spPr>
          <a:xfrm>
            <a:off x="2846975" y="2333992"/>
            <a:ext cx="579120" cy="2603977"/>
          </a:xfrm>
          <a:prstGeom prst="round2SameRect">
            <a:avLst>
              <a:gd name="adj1" fmla="val 47024"/>
              <a:gd name="adj2" fmla="val 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4" name="Round Same Side Corner Rectangle 13"/>
          <p:cNvSpPr/>
          <p:nvPr/>
        </p:nvSpPr>
        <p:spPr>
          <a:xfrm>
            <a:off x="4018837" y="3006424"/>
            <a:ext cx="579120" cy="1924050"/>
          </a:xfrm>
          <a:prstGeom prst="round2SameRect">
            <a:avLst>
              <a:gd name="adj1" fmla="val 47024"/>
              <a:gd name="adj2" fmla="val 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5" name="Round Same Side Corner Rectangle 14"/>
          <p:cNvSpPr/>
          <p:nvPr/>
        </p:nvSpPr>
        <p:spPr>
          <a:xfrm>
            <a:off x="3430857" y="4305195"/>
            <a:ext cx="579120" cy="617783"/>
          </a:xfrm>
          <a:prstGeom prst="round2SameRect">
            <a:avLst>
              <a:gd name="adj1" fmla="val 4702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8" name="TextBox 17"/>
          <p:cNvSpPr txBox="1"/>
          <p:nvPr/>
        </p:nvSpPr>
        <p:spPr>
          <a:xfrm rot="16200000">
            <a:off x="1670009" y="4395442"/>
            <a:ext cx="604460"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RR</a:t>
            </a:r>
            <a:endParaRPr lang="en-GB" sz="2800" b="1" dirty="0">
              <a:solidFill>
                <a:schemeClr val="bg1"/>
              </a:solidFill>
              <a:latin typeface="Tw Cen MT" panose="020B0602020104020603" pitchFamily="34" charset="0"/>
            </a:endParaRPr>
          </a:p>
        </p:txBody>
      </p:sp>
      <p:sp>
        <p:nvSpPr>
          <p:cNvPr id="19" name="TextBox 18"/>
          <p:cNvSpPr txBox="1"/>
          <p:nvPr/>
        </p:nvSpPr>
        <p:spPr>
          <a:xfrm rot="16200000">
            <a:off x="2173566" y="4295108"/>
            <a:ext cx="750167"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BG</a:t>
            </a:r>
            <a:endParaRPr lang="en-GB" sz="2800" b="1" dirty="0">
              <a:solidFill>
                <a:schemeClr val="bg1"/>
              </a:solidFill>
              <a:latin typeface="Tw Cen MT" panose="020B0602020104020603" pitchFamily="34" charset="0"/>
            </a:endParaRPr>
          </a:p>
        </p:txBody>
      </p:sp>
      <p:sp>
        <p:nvSpPr>
          <p:cNvPr id="20" name="TextBox 19"/>
          <p:cNvSpPr txBox="1"/>
          <p:nvPr/>
        </p:nvSpPr>
        <p:spPr>
          <a:xfrm rot="16200000">
            <a:off x="2757554" y="4305201"/>
            <a:ext cx="727325"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HR</a:t>
            </a:r>
            <a:endParaRPr lang="en-GB" sz="2800" b="1" dirty="0">
              <a:solidFill>
                <a:schemeClr val="bg1"/>
              </a:solidFill>
              <a:latin typeface="Tw Cen MT" panose="020B0602020104020603" pitchFamily="34" charset="0"/>
            </a:endParaRPr>
          </a:p>
        </p:txBody>
      </p:sp>
      <p:sp>
        <p:nvSpPr>
          <p:cNvPr id="21" name="TextBox 20"/>
          <p:cNvSpPr txBox="1"/>
          <p:nvPr/>
        </p:nvSpPr>
        <p:spPr>
          <a:xfrm rot="16200000">
            <a:off x="3233082" y="4334449"/>
            <a:ext cx="1016230" cy="261610"/>
          </a:xfrm>
          <a:prstGeom prst="rect">
            <a:avLst/>
          </a:prstGeom>
          <a:noFill/>
        </p:spPr>
        <p:txBody>
          <a:bodyPr wrap="square" rtlCol="0">
            <a:spAutoFit/>
          </a:bodyPr>
          <a:lstStyle/>
          <a:p>
            <a:r>
              <a:rPr lang="en-US" sz="1100" b="1" dirty="0">
                <a:solidFill>
                  <a:schemeClr val="bg1"/>
                </a:solidFill>
                <a:latin typeface="Tw Cen MT" panose="020B0602020104020603" pitchFamily="34" charset="0"/>
              </a:rPr>
              <a:t>SPO2</a:t>
            </a:r>
            <a:endParaRPr lang="en-GB" sz="1600" b="1" dirty="0">
              <a:solidFill>
                <a:schemeClr val="bg1"/>
              </a:solidFill>
              <a:latin typeface="Tw Cen MT" panose="020B0602020104020603" pitchFamily="34" charset="0"/>
            </a:endParaRPr>
          </a:p>
        </p:txBody>
      </p:sp>
      <p:sp>
        <p:nvSpPr>
          <p:cNvPr id="22" name="TextBox 21"/>
          <p:cNvSpPr txBox="1"/>
          <p:nvPr/>
        </p:nvSpPr>
        <p:spPr>
          <a:xfrm rot="16200000">
            <a:off x="3833018" y="4290707"/>
            <a:ext cx="89407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ECG</a:t>
            </a:r>
            <a:endParaRPr lang="en-GB" sz="2800" b="1" dirty="0">
              <a:solidFill>
                <a:schemeClr val="bg1"/>
              </a:solidFill>
              <a:latin typeface="Tw Cen MT" panose="020B0602020104020603" pitchFamily="34" charset="0"/>
            </a:endParaRPr>
          </a:p>
        </p:txBody>
      </p:sp>
      <p:sp>
        <p:nvSpPr>
          <p:cNvPr id="24" name="TextBox 23"/>
          <p:cNvSpPr txBox="1"/>
          <p:nvPr/>
        </p:nvSpPr>
        <p:spPr>
          <a:xfrm>
            <a:off x="524422" y="3095782"/>
            <a:ext cx="576965"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17</a:t>
            </a:r>
            <a:endParaRPr lang="en-GB" sz="2400" b="1" dirty="0">
              <a:solidFill>
                <a:schemeClr val="bg1"/>
              </a:solidFill>
              <a:latin typeface="Tw Cen MT" panose="020B0602020104020603" pitchFamily="34" charset="0"/>
            </a:endParaRPr>
          </a:p>
        </p:txBody>
      </p:sp>
      <p:sp>
        <p:nvSpPr>
          <p:cNvPr id="25" name="TextBox 24"/>
          <p:cNvSpPr txBox="1"/>
          <p:nvPr/>
        </p:nvSpPr>
        <p:spPr>
          <a:xfrm>
            <a:off x="1113610" y="3376983"/>
            <a:ext cx="568322"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10</a:t>
            </a:r>
            <a:endParaRPr lang="en-GB" sz="2400" b="1" dirty="0">
              <a:solidFill>
                <a:schemeClr val="bg1"/>
              </a:solidFill>
              <a:latin typeface="Tw Cen MT" panose="020B0602020104020603" pitchFamily="34" charset="0"/>
            </a:endParaRPr>
          </a:p>
        </p:txBody>
      </p:sp>
      <p:sp>
        <p:nvSpPr>
          <p:cNvPr id="26" name="TextBox 25"/>
          <p:cNvSpPr txBox="1"/>
          <p:nvPr/>
        </p:nvSpPr>
        <p:spPr>
          <a:xfrm>
            <a:off x="1795207" y="3974437"/>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5</a:t>
            </a:r>
            <a:endParaRPr lang="en-GB" sz="2400" b="1" dirty="0">
              <a:solidFill>
                <a:schemeClr val="bg1"/>
              </a:solidFill>
              <a:latin typeface="Tw Cen MT" panose="020B0602020104020603" pitchFamily="34" charset="0"/>
            </a:endParaRPr>
          </a:p>
        </p:txBody>
      </p:sp>
      <p:sp>
        <p:nvSpPr>
          <p:cNvPr id="27" name="TextBox 26"/>
          <p:cNvSpPr txBox="1"/>
          <p:nvPr/>
        </p:nvSpPr>
        <p:spPr>
          <a:xfrm>
            <a:off x="2383849" y="3607818"/>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7</a:t>
            </a:r>
            <a:endParaRPr lang="en-GB" sz="2400" b="1" dirty="0">
              <a:solidFill>
                <a:schemeClr val="bg1"/>
              </a:solidFill>
              <a:latin typeface="Tw Cen MT" panose="020B0602020104020603" pitchFamily="34" charset="0"/>
            </a:endParaRPr>
          </a:p>
        </p:txBody>
      </p:sp>
      <p:sp>
        <p:nvSpPr>
          <p:cNvPr id="28" name="TextBox 27"/>
          <p:cNvSpPr txBox="1"/>
          <p:nvPr/>
        </p:nvSpPr>
        <p:spPr>
          <a:xfrm>
            <a:off x="3584597" y="4269145"/>
            <a:ext cx="404141" cy="338554"/>
          </a:xfrm>
          <a:prstGeom prst="rect">
            <a:avLst/>
          </a:prstGeom>
          <a:noFill/>
        </p:spPr>
        <p:txBody>
          <a:bodyPr wrap="square" rtlCol="0">
            <a:spAutoFit/>
          </a:bodyPr>
          <a:lstStyle/>
          <a:p>
            <a:r>
              <a:rPr lang="en-US" sz="1600" b="1" dirty="0">
                <a:solidFill>
                  <a:schemeClr val="bg1"/>
                </a:solidFill>
                <a:latin typeface="Tw Cen MT" panose="020B0602020104020603" pitchFamily="34" charset="0"/>
              </a:rPr>
              <a:t>2</a:t>
            </a:r>
            <a:endParaRPr lang="en-GB" sz="1600" b="1" dirty="0">
              <a:solidFill>
                <a:schemeClr val="bg1"/>
              </a:solidFill>
              <a:latin typeface="Tw Cen MT" panose="020B0602020104020603" pitchFamily="34" charset="0"/>
            </a:endParaRPr>
          </a:p>
        </p:txBody>
      </p:sp>
      <p:sp>
        <p:nvSpPr>
          <p:cNvPr id="29" name="TextBox 28"/>
          <p:cNvSpPr txBox="1"/>
          <p:nvPr/>
        </p:nvSpPr>
        <p:spPr>
          <a:xfrm>
            <a:off x="2882224" y="2461293"/>
            <a:ext cx="521394"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23</a:t>
            </a:r>
            <a:endParaRPr lang="en-GB" sz="2400" b="1" dirty="0">
              <a:solidFill>
                <a:schemeClr val="bg1"/>
              </a:solidFill>
              <a:latin typeface="Tw Cen MT" panose="020B0602020104020603" pitchFamily="34" charset="0"/>
            </a:endParaRPr>
          </a:p>
        </p:txBody>
      </p:sp>
      <p:sp>
        <p:nvSpPr>
          <p:cNvPr id="30" name="TextBox 29"/>
          <p:cNvSpPr txBox="1"/>
          <p:nvPr/>
        </p:nvSpPr>
        <p:spPr>
          <a:xfrm>
            <a:off x="4071414" y="3136486"/>
            <a:ext cx="562198"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17</a:t>
            </a:r>
            <a:endParaRPr lang="en-GB" sz="2400" b="1" dirty="0">
              <a:solidFill>
                <a:schemeClr val="bg1"/>
              </a:solidFill>
              <a:latin typeface="Tw Cen MT" panose="020B0602020104020603" pitchFamily="34" charset="0"/>
            </a:endParaRPr>
          </a:p>
        </p:txBody>
      </p:sp>
      <p:sp>
        <p:nvSpPr>
          <p:cNvPr id="2" name="Rectangle 1"/>
          <p:cNvSpPr/>
          <p:nvPr/>
        </p:nvSpPr>
        <p:spPr>
          <a:xfrm>
            <a:off x="563419" y="5141625"/>
            <a:ext cx="4784437" cy="1036941"/>
          </a:xfrm>
          <a:prstGeom prst="rect">
            <a:avLst/>
          </a:prstGeom>
          <a:solidFill>
            <a:schemeClr val="bg2"/>
          </a:solidFill>
          <a:ln>
            <a:noFill/>
          </a:ln>
          <a:effectLst>
            <a:outerShdw blurRad="596900" dist="50800" dir="162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3" name="Rectangle 2"/>
          <p:cNvSpPr/>
          <p:nvPr/>
        </p:nvSpPr>
        <p:spPr>
          <a:xfrm>
            <a:off x="213360" y="4930476"/>
            <a:ext cx="5384800" cy="12480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16" name="TextBox 15"/>
          <p:cNvSpPr txBox="1"/>
          <p:nvPr/>
        </p:nvSpPr>
        <p:spPr>
          <a:xfrm rot="16200000">
            <a:off x="506245" y="4374594"/>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BT</a:t>
            </a:r>
            <a:endParaRPr lang="en-GB" sz="2800" b="1" dirty="0">
              <a:solidFill>
                <a:schemeClr val="bg1"/>
              </a:solidFill>
              <a:latin typeface="Tw Cen MT" panose="020B0602020104020603" pitchFamily="34" charset="0"/>
            </a:endParaRPr>
          </a:p>
        </p:txBody>
      </p:sp>
      <p:sp>
        <p:nvSpPr>
          <p:cNvPr id="17" name="TextBox 16"/>
          <p:cNvSpPr txBox="1"/>
          <p:nvPr/>
        </p:nvSpPr>
        <p:spPr>
          <a:xfrm rot="16200000">
            <a:off x="1050200" y="4391663"/>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BP</a:t>
            </a:r>
            <a:endParaRPr lang="en-GB" sz="2800" b="1" dirty="0">
              <a:solidFill>
                <a:schemeClr val="bg1"/>
              </a:solidFill>
              <a:latin typeface="Tw Cen MT" panose="020B0602020104020603" pitchFamily="34" charset="0"/>
            </a:endParaRPr>
          </a:p>
        </p:txBody>
      </p:sp>
      <p:sp>
        <p:nvSpPr>
          <p:cNvPr id="54" name="Round Same Side Corner Rectangle 53"/>
          <p:cNvSpPr/>
          <p:nvPr/>
        </p:nvSpPr>
        <p:spPr>
          <a:xfrm>
            <a:off x="6961018" y="2295284"/>
            <a:ext cx="579120" cy="2678085"/>
          </a:xfrm>
          <a:prstGeom prst="round2SameRect">
            <a:avLst>
              <a:gd name="adj1" fmla="val 47024"/>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5" name="Round Same Side Corner Rectangle 54"/>
          <p:cNvSpPr/>
          <p:nvPr/>
        </p:nvSpPr>
        <p:spPr>
          <a:xfrm>
            <a:off x="7547651" y="2608538"/>
            <a:ext cx="579120" cy="2320195"/>
          </a:xfrm>
          <a:prstGeom prst="round2SameRect">
            <a:avLst>
              <a:gd name="adj1" fmla="val 47024"/>
              <a:gd name="adj2" fmla="val 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6" name="Round Same Side Corner Rectangle 55"/>
          <p:cNvSpPr/>
          <p:nvPr/>
        </p:nvSpPr>
        <p:spPr>
          <a:xfrm>
            <a:off x="8139557" y="3825769"/>
            <a:ext cx="579120" cy="1092852"/>
          </a:xfrm>
          <a:prstGeom prst="round2SameRect">
            <a:avLst>
              <a:gd name="adj1" fmla="val 47024"/>
              <a:gd name="adj2" fmla="val 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7" name="Round Same Side Corner Rectangle 56"/>
          <p:cNvSpPr/>
          <p:nvPr/>
        </p:nvSpPr>
        <p:spPr>
          <a:xfrm>
            <a:off x="8720606" y="3313113"/>
            <a:ext cx="579120" cy="1617360"/>
          </a:xfrm>
          <a:prstGeom prst="round2SameRect">
            <a:avLst>
              <a:gd name="adj1" fmla="val 47024"/>
              <a:gd name="adj2" fmla="val 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8" name="Round Same Side Corner Rectangle 57"/>
          <p:cNvSpPr/>
          <p:nvPr/>
        </p:nvSpPr>
        <p:spPr>
          <a:xfrm>
            <a:off x="9305918" y="1689427"/>
            <a:ext cx="579120" cy="3236042"/>
          </a:xfrm>
          <a:prstGeom prst="round2SameRect">
            <a:avLst>
              <a:gd name="adj1" fmla="val 47024"/>
              <a:gd name="adj2" fmla="val 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9" name="Round Same Side Corner Rectangle 58"/>
          <p:cNvSpPr/>
          <p:nvPr/>
        </p:nvSpPr>
        <p:spPr>
          <a:xfrm>
            <a:off x="10482128" y="1863104"/>
            <a:ext cx="579120" cy="3053080"/>
          </a:xfrm>
          <a:prstGeom prst="round2SameRect">
            <a:avLst>
              <a:gd name="adj1" fmla="val 47024"/>
              <a:gd name="adj2" fmla="val 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60" name="Round Same Side Corner Rectangle 59"/>
          <p:cNvSpPr/>
          <p:nvPr/>
        </p:nvSpPr>
        <p:spPr>
          <a:xfrm>
            <a:off x="9894686" y="4013006"/>
            <a:ext cx="579120" cy="915727"/>
          </a:xfrm>
          <a:prstGeom prst="round2SameRect">
            <a:avLst>
              <a:gd name="adj1" fmla="val 4702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61" name="TextBox 60"/>
          <p:cNvSpPr txBox="1"/>
          <p:nvPr/>
        </p:nvSpPr>
        <p:spPr>
          <a:xfrm rot="16200000">
            <a:off x="8090907" y="4405316"/>
            <a:ext cx="63309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RR</a:t>
            </a:r>
            <a:endParaRPr lang="en-GB" sz="2400" b="1" dirty="0">
              <a:solidFill>
                <a:schemeClr val="bg1"/>
              </a:solidFill>
              <a:latin typeface="Tw Cen MT" panose="020B0602020104020603" pitchFamily="34" charset="0"/>
            </a:endParaRPr>
          </a:p>
        </p:txBody>
      </p:sp>
      <p:sp>
        <p:nvSpPr>
          <p:cNvPr id="62" name="TextBox 61"/>
          <p:cNvSpPr txBox="1"/>
          <p:nvPr/>
        </p:nvSpPr>
        <p:spPr>
          <a:xfrm rot="16200000">
            <a:off x="8676664" y="4333780"/>
            <a:ext cx="67281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BG</a:t>
            </a:r>
            <a:endParaRPr lang="en-GB" sz="2800" b="1" dirty="0">
              <a:solidFill>
                <a:schemeClr val="bg1"/>
              </a:solidFill>
              <a:latin typeface="Tw Cen MT" panose="020B0602020104020603" pitchFamily="34" charset="0"/>
            </a:endParaRPr>
          </a:p>
        </p:txBody>
      </p:sp>
      <p:sp>
        <p:nvSpPr>
          <p:cNvPr id="63" name="TextBox 62"/>
          <p:cNvSpPr txBox="1"/>
          <p:nvPr/>
        </p:nvSpPr>
        <p:spPr>
          <a:xfrm rot="16200000">
            <a:off x="9211744" y="4322277"/>
            <a:ext cx="727325"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HR</a:t>
            </a:r>
            <a:endParaRPr lang="en-GB" sz="2800" b="1" dirty="0">
              <a:solidFill>
                <a:schemeClr val="bg1"/>
              </a:solidFill>
              <a:latin typeface="Tw Cen MT" panose="020B0602020104020603" pitchFamily="34" charset="0"/>
            </a:endParaRPr>
          </a:p>
        </p:txBody>
      </p:sp>
      <p:sp>
        <p:nvSpPr>
          <p:cNvPr id="64" name="TextBox 63"/>
          <p:cNvSpPr txBox="1"/>
          <p:nvPr/>
        </p:nvSpPr>
        <p:spPr>
          <a:xfrm rot="16200000">
            <a:off x="9803144" y="4399221"/>
            <a:ext cx="770114" cy="369332"/>
          </a:xfrm>
          <a:prstGeom prst="rect">
            <a:avLst/>
          </a:prstGeom>
          <a:noFill/>
        </p:spPr>
        <p:txBody>
          <a:bodyPr wrap="square" rtlCol="0">
            <a:spAutoFit/>
          </a:bodyPr>
          <a:lstStyle/>
          <a:p>
            <a:r>
              <a:rPr lang="en-US" b="1" dirty="0">
                <a:solidFill>
                  <a:schemeClr val="bg1"/>
                </a:solidFill>
                <a:latin typeface="Tw Cen MT" panose="020B0602020104020603" pitchFamily="34" charset="0"/>
              </a:rPr>
              <a:t>SPO2</a:t>
            </a:r>
            <a:endParaRPr lang="en-GB" b="1" dirty="0">
              <a:solidFill>
                <a:schemeClr val="bg1"/>
              </a:solidFill>
              <a:latin typeface="Tw Cen MT" panose="020B0602020104020603" pitchFamily="34" charset="0"/>
            </a:endParaRPr>
          </a:p>
        </p:txBody>
      </p:sp>
      <p:sp>
        <p:nvSpPr>
          <p:cNvPr id="65" name="TextBox 64"/>
          <p:cNvSpPr txBox="1"/>
          <p:nvPr/>
        </p:nvSpPr>
        <p:spPr>
          <a:xfrm rot="16200000">
            <a:off x="10333885" y="4250632"/>
            <a:ext cx="89407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ECG</a:t>
            </a:r>
            <a:endParaRPr lang="en-GB" sz="2800" b="1" dirty="0">
              <a:solidFill>
                <a:schemeClr val="bg1"/>
              </a:solidFill>
              <a:latin typeface="Tw Cen MT" panose="020B0602020104020603" pitchFamily="34" charset="0"/>
            </a:endParaRPr>
          </a:p>
        </p:txBody>
      </p:sp>
      <p:sp>
        <p:nvSpPr>
          <p:cNvPr id="66" name="TextBox 65"/>
          <p:cNvSpPr txBox="1"/>
          <p:nvPr/>
        </p:nvSpPr>
        <p:spPr>
          <a:xfrm>
            <a:off x="6980924" y="2322655"/>
            <a:ext cx="507582"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15</a:t>
            </a:r>
            <a:endParaRPr lang="en-GB" sz="2400" b="1" dirty="0">
              <a:solidFill>
                <a:schemeClr val="bg1"/>
              </a:solidFill>
              <a:latin typeface="Tw Cen MT" panose="020B0602020104020603" pitchFamily="34" charset="0"/>
            </a:endParaRPr>
          </a:p>
        </p:txBody>
      </p:sp>
      <p:sp>
        <p:nvSpPr>
          <p:cNvPr id="67" name="TextBox 66"/>
          <p:cNvSpPr txBox="1"/>
          <p:nvPr/>
        </p:nvSpPr>
        <p:spPr>
          <a:xfrm>
            <a:off x="7560608" y="2634117"/>
            <a:ext cx="525528"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12</a:t>
            </a:r>
            <a:endParaRPr lang="en-GB" sz="2400" b="1" dirty="0">
              <a:solidFill>
                <a:schemeClr val="bg1"/>
              </a:solidFill>
              <a:latin typeface="Tw Cen MT" panose="020B0602020104020603" pitchFamily="34" charset="0"/>
            </a:endParaRPr>
          </a:p>
        </p:txBody>
      </p:sp>
      <p:sp>
        <p:nvSpPr>
          <p:cNvPr id="68" name="TextBox 67"/>
          <p:cNvSpPr txBox="1"/>
          <p:nvPr/>
        </p:nvSpPr>
        <p:spPr>
          <a:xfrm>
            <a:off x="8267117" y="3813916"/>
            <a:ext cx="293244"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6</a:t>
            </a:r>
            <a:endParaRPr lang="en-GB" sz="2000" b="1" dirty="0">
              <a:solidFill>
                <a:schemeClr val="bg1"/>
              </a:solidFill>
              <a:latin typeface="Tw Cen MT" panose="020B0602020104020603" pitchFamily="34" charset="0"/>
            </a:endParaRPr>
          </a:p>
        </p:txBody>
      </p:sp>
      <p:sp>
        <p:nvSpPr>
          <p:cNvPr id="69" name="TextBox 68"/>
          <p:cNvSpPr txBox="1"/>
          <p:nvPr/>
        </p:nvSpPr>
        <p:spPr>
          <a:xfrm>
            <a:off x="8831805" y="3352251"/>
            <a:ext cx="3759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8</a:t>
            </a:r>
            <a:endParaRPr lang="en-GB" sz="2400" b="1" dirty="0">
              <a:solidFill>
                <a:schemeClr val="bg1"/>
              </a:solidFill>
              <a:latin typeface="Tw Cen MT" panose="020B0602020104020603" pitchFamily="34" charset="0"/>
            </a:endParaRPr>
          </a:p>
        </p:txBody>
      </p:sp>
      <p:sp>
        <p:nvSpPr>
          <p:cNvPr id="70" name="TextBox 69"/>
          <p:cNvSpPr txBox="1"/>
          <p:nvPr/>
        </p:nvSpPr>
        <p:spPr>
          <a:xfrm>
            <a:off x="10035032" y="3949955"/>
            <a:ext cx="375920" cy="369332"/>
          </a:xfrm>
          <a:prstGeom prst="rect">
            <a:avLst/>
          </a:prstGeom>
          <a:noFill/>
        </p:spPr>
        <p:txBody>
          <a:bodyPr wrap="square" rtlCol="0">
            <a:spAutoFit/>
          </a:bodyPr>
          <a:lstStyle/>
          <a:p>
            <a:r>
              <a:rPr lang="en-US" b="1" dirty="0">
                <a:solidFill>
                  <a:schemeClr val="bg1"/>
                </a:solidFill>
                <a:latin typeface="Tw Cen MT" panose="020B0602020104020603" pitchFamily="34" charset="0"/>
              </a:rPr>
              <a:t>3</a:t>
            </a:r>
            <a:endParaRPr lang="en-GB" b="1" dirty="0">
              <a:solidFill>
                <a:schemeClr val="bg1"/>
              </a:solidFill>
              <a:latin typeface="Tw Cen MT" panose="020B0602020104020603" pitchFamily="34" charset="0"/>
            </a:endParaRPr>
          </a:p>
        </p:txBody>
      </p:sp>
      <p:sp>
        <p:nvSpPr>
          <p:cNvPr id="71" name="TextBox 70"/>
          <p:cNvSpPr txBox="1"/>
          <p:nvPr/>
        </p:nvSpPr>
        <p:spPr>
          <a:xfrm>
            <a:off x="9330518" y="1731411"/>
            <a:ext cx="554520"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83</a:t>
            </a:r>
            <a:endParaRPr lang="en-GB" sz="2400" b="1" dirty="0">
              <a:solidFill>
                <a:schemeClr val="bg1"/>
              </a:solidFill>
              <a:latin typeface="Tw Cen MT" panose="020B0602020104020603" pitchFamily="34" charset="0"/>
            </a:endParaRPr>
          </a:p>
        </p:txBody>
      </p:sp>
      <p:sp>
        <p:nvSpPr>
          <p:cNvPr id="72" name="TextBox 71"/>
          <p:cNvSpPr txBox="1"/>
          <p:nvPr/>
        </p:nvSpPr>
        <p:spPr>
          <a:xfrm>
            <a:off x="10507412" y="2035172"/>
            <a:ext cx="616192"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14</a:t>
            </a:r>
            <a:endParaRPr lang="en-GB" sz="2400" b="1" dirty="0">
              <a:solidFill>
                <a:schemeClr val="bg1"/>
              </a:solidFill>
              <a:latin typeface="Tw Cen MT" panose="020B0602020104020603" pitchFamily="34" charset="0"/>
            </a:endParaRPr>
          </a:p>
        </p:txBody>
      </p:sp>
      <p:sp>
        <p:nvSpPr>
          <p:cNvPr id="73" name="Rectangle 72"/>
          <p:cNvSpPr/>
          <p:nvPr/>
        </p:nvSpPr>
        <p:spPr>
          <a:xfrm>
            <a:off x="7027844" y="5141625"/>
            <a:ext cx="4784437" cy="1036941"/>
          </a:xfrm>
          <a:prstGeom prst="rect">
            <a:avLst/>
          </a:prstGeom>
          <a:solidFill>
            <a:schemeClr val="bg2"/>
          </a:solidFill>
          <a:ln>
            <a:noFill/>
          </a:ln>
          <a:effectLst>
            <a:outerShdw blurRad="596900" dist="50800" dir="162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74" name="Rectangle 73"/>
          <p:cNvSpPr/>
          <p:nvPr/>
        </p:nvSpPr>
        <p:spPr>
          <a:xfrm>
            <a:off x="6677784" y="4930474"/>
            <a:ext cx="5384800" cy="12480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75" name="TextBox 74"/>
          <p:cNvSpPr txBox="1"/>
          <p:nvPr/>
        </p:nvSpPr>
        <p:spPr>
          <a:xfrm rot="16200000">
            <a:off x="6968036" y="4346088"/>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BT</a:t>
            </a:r>
            <a:endParaRPr lang="en-GB" sz="2800" b="1" dirty="0">
              <a:solidFill>
                <a:schemeClr val="bg1"/>
              </a:solidFill>
              <a:latin typeface="Tw Cen MT" panose="020B0602020104020603" pitchFamily="34" charset="0"/>
            </a:endParaRPr>
          </a:p>
        </p:txBody>
      </p:sp>
      <p:sp>
        <p:nvSpPr>
          <p:cNvPr id="76" name="TextBox 75"/>
          <p:cNvSpPr txBox="1"/>
          <p:nvPr/>
        </p:nvSpPr>
        <p:spPr>
          <a:xfrm rot="16200000">
            <a:off x="7515976" y="4374539"/>
            <a:ext cx="596899"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BP</a:t>
            </a:r>
            <a:endParaRPr lang="en-GB" sz="2800" b="1" dirty="0">
              <a:solidFill>
                <a:schemeClr val="bg1"/>
              </a:solidFill>
              <a:latin typeface="Tw Cen MT" panose="020B0602020104020603" pitchFamily="34" charset="0"/>
            </a:endParaRPr>
          </a:p>
        </p:txBody>
      </p:sp>
      <p:sp>
        <p:nvSpPr>
          <p:cNvPr id="77" name="TextBox 76"/>
          <p:cNvSpPr txBox="1"/>
          <p:nvPr/>
        </p:nvSpPr>
        <p:spPr>
          <a:xfrm>
            <a:off x="162473" y="22556"/>
            <a:ext cx="4878876"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PROJECT BACKGROUND</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78" name="TextBox 77"/>
          <p:cNvSpPr txBox="1"/>
          <p:nvPr/>
        </p:nvSpPr>
        <p:spPr>
          <a:xfrm>
            <a:off x="1592119" y="5166780"/>
            <a:ext cx="1979060"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MEDICAL</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79" name="TextBox 78"/>
          <p:cNvSpPr txBox="1"/>
          <p:nvPr/>
        </p:nvSpPr>
        <p:spPr>
          <a:xfrm>
            <a:off x="8080402" y="5166778"/>
            <a:ext cx="2579563" cy="769441"/>
          </a:xfrm>
          <a:prstGeom prst="rect">
            <a:avLst/>
          </a:prstGeom>
          <a:noFill/>
        </p:spPr>
        <p:txBody>
          <a:bodyPr wrap="square" rtlCol="0">
            <a:spAutoFit/>
          </a:bodyPr>
          <a:lstStyle/>
          <a:p>
            <a:r>
              <a:rPr lang="en-US"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ACTIVITIES</a:t>
            </a:r>
            <a:endParaRPr lang="en-GB" sz="44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
        <p:nvSpPr>
          <p:cNvPr id="80" name="Footer Placeholder 79"/>
          <p:cNvSpPr>
            <a:spLocks noGrp="1"/>
          </p:cNvSpPr>
          <p:nvPr>
            <p:ph type="ftr" sz="quarter" idx="11"/>
          </p:nvPr>
        </p:nvSpPr>
        <p:spPr>
          <a:xfrm>
            <a:off x="1238673" y="6405517"/>
            <a:ext cx="8806096" cy="365125"/>
          </a:xfrm>
        </p:spPr>
        <p:txBody>
          <a:bodyPr/>
          <a:lstStyle/>
          <a:p>
            <a:pPr algn="l"/>
            <a:r>
              <a:rPr lang="en-GB" dirty="0">
                <a:solidFill>
                  <a:schemeClr val="tx1"/>
                </a:solidFill>
                <a:latin typeface="Times New Roman" panose="02020603050405020304" pitchFamily="18" charset="0"/>
                <a:cs typeface="Times New Roman" panose="02020603050405020304" pitchFamily="18" charset="0"/>
              </a:rPr>
              <a:t>Dias, D., &amp; Cunha, J. P. S. (2018). Wearable health devices—vital sign monitoring, systems and technologies. Sensors (Switzerland), 18(8). https://doi.org/10.3390/s18082414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779330" y="785354"/>
            <a:ext cx="1112670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An investigation on the number of retrieved scientific papers related with WHDs and a specific physiological sign.</a:t>
            </a:r>
            <a:endParaRPr lang="en-GB" sz="2400" dirty="0">
              <a:latin typeface="Times New Roman" panose="02020603050405020304" pitchFamily="18" charset="0"/>
              <a:cs typeface="Times New Roman" panose="02020603050405020304" pitchFamily="18" charset="0"/>
            </a:endParaRPr>
          </a:p>
        </p:txBody>
      </p:sp>
      <p:sp>
        <p:nvSpPr>
          <p:cNvPr id="83" name="TextBox 82"/>
          <p:cNvSpPr txBox="1"/>
          <p:nvPr/>
        </p:nvSpPr>
        <p:spPr>
          <a:xfrm>
            <a:off x="5147542" y="3650938"/>
            <a:ext cx="1798960" cy="523220"/>
          </a:xfrm>
          <a:prstGeom prst="rect">
            <a:avLst/>
          </a:prstGeom>
          <a:noFill/>
        </p:spPr>
        <p:txBody>
          <a:bodyPr wrap="square" rtlCol="0">
            <a:spAutoFit/>
          </a:bodyPr>
          <a:lstStyle/>
          <a:p>
            <a:r>
              <a:rPr lang="en-US" sz="28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2014 - 2017</a:t>
            </a:r>
            <a:endParaRPr lang="en-GB" sz="2800"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decel="10000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decel="10000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decel="10000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decel="10000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decel="100000"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decel="10000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decel="100000"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decel="10000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decel="100000" fill="hold"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additive="base">
                                        <p:cTn id="82" dur="500" fill="hold"/>
                                        <p:tgtEl>
                                          <p:spTgt spid="15"/>
                                        </p:tgtEl>
                                        <p:attrNameLst>
                                          <p:attrName>ppt_x</p:attrName>
                                        </p:attrNameLst>
                                      </p:cBhvr>
                                      <p:tavLst>
                                        <p:tav tm="0">
                                          <p:val>
                                            <p:strVal val="#ppt_x"/>
                                          </p:val>
                                        </p:tav>
                                        <p:tav tm="100000">
                                          <p:val>
                                            <p:strVal val="#ppt_x"/>
                                          </p:val>
                                        </p:tav>
                                      </p:tavLst>
                                    </p:anim>
                                    <p:anim calcmode="lin" valueType="num">
                                      <p:cBhvr additive="base">
                                        <p:cTn id="83" dur="500" fill="hold"/>
                                        <p:tgtEl>
                                          <p:spTgt spid="15"/>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decel="100000"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fill="hold"/>
                                        <p:tgtEl>
                                          <p:spTgt spid="21"/>
                                        </p:tgtEl>
                                        <p:attrNameLst>
                                          <p:attrName>ppt_x</p:attrName>
                                        </p:attrNameLst>
                                      </p:cBhvr>
                                      <p:tavLst>
                                        <p:tav tm="0">
                                          <p:val>
                                            <p:strVal val="#ppt_x"/>
                                          </p:val>
                                        </p:tav>
                                        <p:tav tm="100000">
                                          <p:val>
                                            <p:strVal val="#ppt_x"/>
                                          </p:val>
                                        </p:tav>
                                      </p:tavLst>
                                    </p:anim>
                                    <p:anim calcmode="lin" valueType="num">
                                      <p:cBhvr additive="base">
                                        <p:cTn id="93" dur="500" fill="hold"/>
                                        <p:tgtEl>
                                          <p:spTgt spid="21"/>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decel="100000"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additive="base">
                                        <p:cTn id="97" dur="500" fill="hold"/>
                                        <p:tgtEl>
                                          <p:spTgt spid="14"/>
                                        </p:tgtEl>
                                        <p:attrNameLst>
                                          <p:attrName>ppt_x</p:attrName>
                                        </p:attrNameLst>
                                      </p:cBhvr>
                                      <p:tavLst>
                                        <p:tav tm="0">
                                          <p:val>
                                            <p:strVal val="#ppt_x"/>
                                          </p:val>
                                        </p:tav>
                                        <p:tav tm="100000">
                                          <p:val>
                                            <p:strVal val="#ppt_x"/>
                                          </p:val>
                                        </p:tav>
                                      </p:tavLst>
                                    </p:anim>
                                    <p:anim calcmode="lin" valueType="num">
                                      <p:cBhvr additive="base">
                                        <p:cTn id="98" dur="500" fill="hold"/>
                                        <p:tgtEl>
                                          <p:spTgt spid="14"/>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decel="100000"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additive="base">
                                        <p:cTn id="102" dur="500" fill="hold"/>
                                        <p:tgtEl>
                                          <p:spTgt spid="30"/>
                                        </p:tgtEl>
                                        <p:attrNameLst>
                                          <p:attrName>ppt_x</p:attrName>
                                        </p:attrNameLst>
                                      </p:cBhvr>
                                      <p:tavLst>
                                        <p:tav tm="0">
                                          <p:val>
                                            <p:strVal val="#ppt_x"/>
                                          </p:val>
                                        </p:tav>
                                        <p:tav tm="100000">
                                          <p:val>
                                            <p:strVal val="#ppt_x"/>
                                          </p:val>
                                        </p:tav>
                                      </p:tavLst>
                                    </p:anim>
                                    <p:anim calcmode="lin" valueType="num">
                                      <p:cBhvr additive="base">
                                        <p:cTn id="103" dur="500" fill="hold"/>
                                        <p:tgtEl>
                                          <p:spTgt spid="30"/>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decel="100000" fill="hold" grpId="0" nodeType="after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500" fill="hold"/>
                                        <p:tgtEl>
                                          <p:spTgt spid="22"/>
                                        </p:tgtEl>
                                        <p:attrNameLst>
                                          <p:attrName>ppt_x</p:attrName>
                                        </p:attrNameLst>
                                      </p:cBhvr>
                                      <p:tavLst>
                                        <p:tav tm="0">
                                          <p:val>
                                            <p:strVal val="#ppt_x"/>
                                          </p:val>
                                        </p:tav>
                                        <p:tav tm="100000">
                                          <p:val>
                                            <p:strVal val="#ppt_x"/>
                                          </p:val>
                                        </p:tav>
                                      </p:tavLst>
                                    </p:anim>
                                    <p:anim calcmode="lin" valueType="num">
                                      <p:cBhvr additive="base">
                                        <p:cTn id="108" dur="500" fill="hold"/>
                                        <p:tgtEl>
                                          <p:spTgt spid="22"/>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decel="10000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additive="base">
                                        <p:cTn id="112" dur="500" fill="hold"/>
                                        <p:tgtEl>
                                          <p:spTgt spid="54"/>
                                        </p:tgtEl>
                                        <p:attrNameLst>
                                          <p:attrName>ppt_x</p:attrName>
                                        </p:attrNameLst>
                                      </p:cBhvr>
                                      <p:tavLst>
                                        <p:tav tm="0">
                                          <p:val>
                                            <p:strVal val="#ppt_x"/>
                                          </p:val>
                                        </p:tav>
                                        <p:tav tm="100000">
                                          <p:val>
                                            <p:strVal val="#ppt_x"/>
                                          </p:val>
                                        </p:tav>
                                      </p:tavLst>
                                    </p:anim>
                                    <p:anim calcmode="lin" valueType="num">
                                      <p:cBhvr additive="base">
                                        <p:cTn id="113" dur="500" fill="hold"/>
                                        <p:tgtEl>
                                          <p:spTgt spid="54"/>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decel="100000" fill="hold" grpId="0" nodeType="afterEffect">
                                  <p:stCondLst>
                                    <p:cond delay="0"/>
                                  </p:stCondLst>
                                  <p:childTnLst>
                                    <p:set>
                                      <p:cBhvr>
                                        <p:cTn id="116" dur="1" fill="hold">
                                          <p:stCondLst>
                                            <p:cond delay="0"/>
                                          </p:stCondLst>
                                        </p:cTn>
                                        <p:tgtEl>
                                          <p:spTgt spid="66"/>
                                        </p:tgtEl>
                                        <p:attrNameLst>
                                          <p:attrName>style.visibility</p:attrName>
                                        </p:attrNameLst>
                                      </p:cBhvr>
                                      <p:to>
                                        <p:strVal val="visible"/>
                                      </p:to>
                                    </p:set>
                                    <p:anim calcmode="lin" valueType="num">
                                      <p:cBhvr additive="base">
                                        <p:cTn id="117" dur="500" fill="hold"/>
                                        <p:tgtEl>
                                          <p:spTgt spid="66"/>
                                        </p:tgtEl>
                                        <p:attrNameLst>
                                          <p:attrName>ppt_x</p:attrName>
                                        </p:attrNameLst>
                                      </p:cBhvr>
                                      <p:tavLst>
                                        <p:tav tm="0">
                                          <p:val>
                                            <p:strVal val="#ppt_x"/>
                                          </p:val>
                                        </p:tav>
                                        <p:tav tm="100000">
                                          <p:val>
                                            <p:strVal val="#ppt_x"/>
                                          </p:val>
                                        </p:tav>
                                      </p:tavLst>
                                    </p:anim>
                                    <p:anim calcmode="lin" valueType="num">
                                      <p:cBhvr additive="base">
                                        <p:cTn id="118" dur="500" fill="hold"/>
                                        <p:tgtEl>
                                          <p:spTgt spid="66"/>
                                        </p:tgtEl>
                                        <p:attrNameLst>
                                          <p:attrName>ppt_y</p:attrName>
                                        </p:attrNameLst>
                                      </p:cBhvr>
                                      <p:tavLst>
                                        <p:tav tm="0">
                                          <p:val>
                                            <p:strVal val="1+#ppt_h/2"/>
                                          </p:val>
                                        </p:tav>
                                        <p:tav tm="100000">
                                          <p:val>
                                            <p:strVal val="#ppt_y"/>
                                          </p:val>
                                        </p:tav>
                                      </p:tavLst>
                                    </p:anim>
                                  </p:childTnLst>
                                </p:cTn>
                              </p:par>
                            </p:childTnLst>
                          </p:cTn>
                        </p:par>
                        <p:par>
                          <p:cTn id="119" fill="hold">
                            <p:stCondLst>
                              <p:cond delay="11500"/>
                            </p:stCondLst>
                            <p:childTnLst>
                              <p:par>
                                <p:cTn id="120" presetID="2" presetClass="entr" presetSubtype="4" decel="100000" fill="hold" grpId="0" nodeType="afterEffect">
                                  <p:stCondLst>
                                    <p:cond delay="0"/>
                                  </p:stCondLst>
                                  <p:childTnLst>
                                    <p:set>
                                      <p:cBhvr>
                                        <p:cTn id="121" dur="1" fill="hold">
                                          <p:stCondLst>
                                            <p:cond delay="0"/>
                                          </p:stCondLst>
                                        </p:cTn>
                                        <p:tgtEl>
                                          <p:spTgt spid="75"/>
                                        </p:tgtEl>
                                        <p:attrNameLst>
                                          <p:attrName>style.visibility</p:attrName>
                                        </p:attrNameLst>
                                      </p:cBhvr>
                                      <p:to>
                                        <p:strVal val="visible"/>
                                      </p:to>
                                    </p:set>
                                    <p:anim calcmode="lin" valueType="num">
                                      <p:cBhvr additive="base">
                                        <p:cTn id="122" dur="500" fill="hold"/>
                                        <p:tgtEl>
                                          <p:spTgt spid="75"/>
                                        </p:tgtEl>
                                        <p:attrNameLst>
                                          <p:attrName>ppt_x</p:attrName>
                                        </p:attrNameLst>
                                      </p:cBhvr>
                                      <p:tavLst>
                                        <p:tav tm="0">
                                          <p:val>
                                            <p:strVal val="#ppt_x"/>
                                          </p:val>
                                        </p:tav>
                                        <p:tav tm="100000">
                                          <p:val>
                                            <p:strVal val="#ppt_x"/>
                                          </p:val>
                                        </p:tav>
                                      </p:tavLst>
                                    </p:anim>
                                    <p:anim calcmode="lin" valueType="num">
                                      <p:cBhvr additive="base">
                                        <p:cTn id="123" dur="500" fill="hold"/>
                                        <p:tgtEl>
                                          <p:spTgt spid="75"/>
                                        </p:tgtEl>
                                        <p:attrNameLst>
                                          <p:attrName>ppt_y</p:attrName>
                                        </p:attrNameLst>
                                      </p:cBhvr>
                                      <p:tavLst>
                                        <p:tav tm="0">
                                          <p:val>
                                            <p:strVal val="1+#ppt_h/2"/>
                                          </p:val>
                                        </p:tav>
                                        <p:tav tm="100000">
                                          <p:val>
                                            <p:strVal val="#ppt_y"/>
                                          </p:val>
                                        </p:tav>
                                      </p:tavLst>
                                    </p:anim>
                                  </p:childTnLst>
                                </p:cTn>
                              </p:par>
                            </p:childTnLst>
                          </p:cTn>
                        </p:par>
                        <p:par>
                          <p:cTn id="124" fill="hold">
                            <p:stCondLst>
                              <p:cond delay="12000"/>
                            </p:stCondLst>
                            <p:childTnLst>
                              <p:par>
                                <p:cTn id="125" presetID="2" presetClass="entr" presetSubtype="4" decel="100000" fill="hold" grpId="0" nodeType="after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ppt_x"/>
                                          </p:val>
                                        </p:tav>
                                        <p:tav tm="100000">
                                          <p:val>
                                            <p:strVal val="#ppt_x"/>
                                          </p:val>
                                        </p:tav>
                                      </p:tavLst>
                                    </p:anim>
                                    <p:anim calcmode="lin" valueType="num">
                                      <p:cBhvr additive="base">
                                        <p:cTn id="128" dur="500" fill="hold"/>
                                        <p:tgtEl>
                                          <p:spTgt spid="55"/>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decel="100000" fill="hold" grpId="0" nodeType="afterEffect">
                                  <p:stCondLst>
                                    <p:cond delay="0"/>
                                  </p:stCondLst>
                                  <p:childTnLst>
                                    <p:set>
                                      <p:cBhvr>
                                        <p:cTn id="131" dur="1" fill="hold">
                                          <p:stCondLst>
                                            <p:cond delay="0"/>
                                          </p:stCondLst>
                                        </p:cTn>
                                        <p:tgtEl>
                                          <p:spTgt spid="67"/>
                                        </p:tgtEl>
                                        <p:attrNameLst>
                                          <p:attrName>style.visibility</p:attrName>
                                        </p:attrNameLst>
                                      </p:cBhvr>
                                      <p:to>
                                        <p:strVal val="visible"/>
                                      </p:to>
                                    </p:set>
                                    <p:anim calcmode="lin" valueType="num">
                                      <p:cBhvr additive="base">
                                        <p:cTn id="132" dur="500" fill="hold"/>
                                        <p:tgtEl>
                                          <p:spTgt spid="67"/>
                                        </p:tgtEl>
                                        <p:attrNameLst>
                                          <p:attrName>ppt_x</p:attrName>
                                        </p:attrNameLst>
                                      </p:cBhvr>
                                      <p:tavLst>
                                        <p:tav tm="0">
                                          <p:val>
                                            <p:strVal val="#ppt_x"/>
                                          </p:val>
                                        </p:tav>
                                        <p:tav tm="100000">
                                          <p:val>
                                            <p:strVal val="#ppt_x"/>
                                          </p:val>
                                        </p:tav>
                                      </p:tavLst>
                                    </p:anim>
                                    <p:anim calcmode="lin" valueType="num">
                                      <p:cBhvr additive="base">
                                        <p:cTn id="133" dur="500" fill="hold"/>
                                        <p:tgtEl>
                                          <p:spTgt spid="67"/>
                                        </p:tgtEl>
                                        <p:attrNameLst>
                                          <p:attrName>ppt_y</p:attrName>
                                        </p:attrNameLst>
                                      </p:cBhvr>
                                      <p:tavLst>
                                        <p:tav tm="0">
                                          <p:val>
                                            <p:strVal val="1+#ppt_h/2"/>
                                          </p:val>
                                        </p:tav>
                                        <p:tav tm="100000">
                                          <p:val>
                                            <p:strVal val="#ppt_y"/>
                                          </p:val>
                                        </p:tav>
                                      </p:tavLst>
                                    </p:anim>
                                  </p:childTnLst>
                                </p:cTn>
                              </p:par>
                            </p:childTnLst>
                          </p:cTn>
                        </p:par>
                        <p:par>
                          <p:cTn id="134" fill="hold">
                            <p:stCondLst>
                              <p:cond delay="13000"/>
                            </p:stCondLst>
                            <p:childTnLst>
                              <p:par>
                                <p:cTn id="135" presetID="2" presetClass="entr" presetSubtype="4" decel="100000" fill="hold" grpId="0" nodeType="afterEffect">
                                  <p:stCondLst>
                                    <p:cond delay="0"/>
                                  </p:stCondLst>
                                  <p:childTnLst>
                                    <p:set>
                                      <p:cBhvr>
                                        <p:cTn id="136" dur="1" fill="hold">
                                          <p:stCondLst>
                                            <p:cond delay="0"/>
                                          </p:stCondLst>
                                        </p:cTn>
                                        <p:tgtEl>
                                          <p:spTgt spid="76"/>
                                        </p:tgtEl>
                                        <p:attrNameLst>
                                          <p:attrName>style.visibility</p:attrName>
                                        </p:attrNameLst>
                                      </p:cBhvr>
                                      <p:to>
                                        <p:strVal val="visible"/>
                                      </p:to>
                                    </p:set>
                                    <p:anim calcmode="lin" valueType="num">
                                      <p:cBhvr additive="base">
                                        <p:cTn id="137" dur="500" fill="hold"/>
                                        <p:tgtEl>
                                          <p:spTgt spid="76"/>
                                        </p:tgtEl>
                                        <p:attrNameLst>
                                          <p:attrName>ppt_x</p:attrName>
                                        </p:attrNameLst>
                                      </p:cBhvr>
                                      <p:tavLst>
                                        <p:tav tm="0">
                                          <p:val>
                                            <p:strVal val="#ppt_x"/>
                                          </p:val>
                                        </p:tav>
                                        <p:tav tm="100000">
                                          <p:val>
                                            <p:strVal val="#ppt_x"/>
                                          </p:val>
                                        </p:tav>
                                      </p:tavLst>
                                    </p:anim>
                                    <p:anim calcmode="lin" valueType="num">
                                      <p:cBhvr additive="base">
                                        <p:cTn id="138" dur="500" fill="hold"/>
                                        <p:tgtEl>
                                          <p:spTgt spid="76"/>
                                        </p:tgtEl>
                                        <p:attrNameLst>
                                          <p:attrName>ppt_y</p:attrName>
                                        </p:attrNameLst>
                                      </p:cBhvr>
                                      <p:tavLst>
                                        <p:tav tm="0">
                                          <p:val>
                                            <p:strVal val="1+#ppt_h/2"/>
                                          </p:val>
                                        </p:tav>
                                        <p:tav tm="100000">
                                          <p:val>
                                            <p:strVal val="#ppt_y"/>
                                          </p:val>
                                        </p:tav>
                                      </p:tavLst>
                                    </p:anim>
                                  </p:childTnLst>
                                </p:cTn>
                              </p:par>
                            </p:childTnLst>
                          </p:cTn>
                        </p:par>
                        <p:par>
                          <p:cTn id="139" fill="hold">
                            <p:stCondLst>
                              <p:cond delay="13500"/>
                            </p:stCondLst>
                            <p:childTnLst>
                              <p:par>
                                <p:cTn id="140" presetID="2" presetClass="entr" presetSubtype="4" decel="100000" fill="hold" grpId="0" nodeType="afterEffect">
                                  <p:stCondLst>
                                    <p:cond delay="0"/>
                                  </p:stCondLst>
                                  <p:childTnLst>
                                    <p:set>
                                      <p:cBhvr>
                                        <p:cTn id="141" dur="1" fill="hold">
                                          <p:stCondLst>
                                            <p:cond delay="0"/>
                                          </p:stCondLst>
                                        </p:cTn>
                                        <p:tgtEl>
                                          <p:spTgt spid="56"/>
                                        </p:tgtEl>
                                        <p:attrNameLst>
                                          <p:attrName>style.visibility</p:attrName>
                                        </p:attrNameLst>
                                      </p:cBhvr>
                                      <p:to>
                                        <p:strVal val="visible"/>
                                      </p:to>
                                    </p:set>
                                    <p:anim calcmode="lin" valueType="num">
                                      <p:cBhvr additive="base">
                                        <p:cTn id="142" dur="500" fill="hold"/>
                                        <p:tgtEl>
                                          <p:spTgt spid="56"/>
                                        </p:tgtEl>
                                        <p:attrNameLst>
                                          <p:attrName>ppt_x</p:attrName>
                                        </p:attrNameLst>
                                      </p:cBhvr>
                                      <p:tavLst>
                                        <p:tav tm="0">
                                          <p:val>
                                            <p:strVal val="#ppt_x"/>
                                          </p:val>
                                        </p:tav>
                                        <p:tav tm="100000">
                                          <p:val>
                                            <p:strVal val="#ppt_x"/>
                                          </p:val>
                                        </p:tav>
                                      </p:tavLst>
                                    </p:anim>
                                    <p:anim calcmode="lin" valueType="num">
                                      <p:cBhvr additive="base">
                                        <p:cTn id="143" dur="500" fill="hold"/>
                                        <p:tgtEl>
                                          <p:spTgt spid="56"/>
                                        </p:tgtEl>
                                        <p:attrNameLst>
                                          <p:attrName>ppt_y</p:attrName>
                                        </p:attrNameLst>
                                      </p:cBhvr>
                                      <p:tavLst>
                                        <p:tav tm="0">
                                          <p:val>
                                            <p:strVal val="1+#ppt_h/2"/>
                                          </p:val>
                                        </p:tav>
                                        <p:tav tm="100000">
                                          <p:val>
                                            <p:strVal val="#ppt_y"/>
                                          </p:val>
                                        </p:tav>
                                      </p:tavLst>
                                    </p:anim>
                                  </p:childTnLst>
                                </p:cTn>
                              </p:par>
                            </p:childTnLst>
                          </p:cTn>
                        </p:par>
                        <p:par>
                          <p:cTn id="144" fill="hold">
                            <p:stCondLst>
                              <p:cond delay="14000"/>
                            </p:stCondLst>
                            <p:childTnLst>
                              <p:par>
                                <p:cTn id="145" presetID="2" presetClass="entr" presetSubtype="4" decel="100000" fill="hold" grpId="0" nodeType="afterEffect">
                                  <p:stCondLst>
                                    <p:cond delay="0"/>
                                  </p:stCondLst>
                                  <p:childTnLst>
                                    <p:set>
                                      <p:cBhvr>
                                        <p:cTn id="146" dur="1" fill="hold">
                                          <p:stCondLst>
                                            <p:cond delay="0"/>
                                          </p:stCondLst>
                                        </p:cTn>
                                        <p:tgtEl>
                                          <p:spTgt spid="68"/>
                                        </p:tgtEl>
                                        <p:attrNameLst>
                                          <p:attrName>style.visibility</p:attrName>
                                        </p:attrNameLst>
                                      </p:cBhvr>
                                      <p:to>
                                        <p:strVal val="visible"/>
                                      </p:to>
                                    </p:set>
                                    <p:anim calcmode="lin" valueType="num">
                                      <p:cBhvr additive="base">
                                        <p:cTn id="147" dur="500" fill="hold"/>
                                        <p:tgtEl>
                                          <p:spTgt spid="68"/>
                                        </p:tgtEl>
                                        <p:attrNameLst>
                                          <p:attrName>ppt_x</p:attrName>
                                        </p:attrNameLst>
                                      </p:cBhvr>
                                      <p:tavLst>
                                        <p:tav tm="0">
                                          <p:val>
                                            <p:strVal val="#ppt_x"/>
                                          </p:val>
                                        </p:tav>
                                        <p:tav tm="100000">
                                          <p:val>
                                            <p:strVal val="#ppt_x"/>
                                          </p:val>
                                        </p:tav>
                                      </p:tavLst>
                                    </p:anim>
                                    <p:anim calcmode="lin" valueType="num">
                                      <p:cBhvr additive="base">
                                        <p:cTn id="148" dur="500" fill="hold"/>
                                        <p:tgtEl>
                                          <p:spTgt spid="68"/>
                                        </p:tgtEl>
                                        <p:attrNameLst>
                                          <p:attrName>ppt_y</p:attrName>
                                        </p:attrNameLst>
                                      </p:cBhvr>
                                      <p:tavLst>
                                        <p:tav tm="0">
                                          <p:val>
                                            <p:strVal val="1+#ppt_h/2"/>
                                          </p:val>
                                        </p:tav>
                                        <p:tav tm="100000">
                                          <p:val>
                                            <p:strVal val="#ppt_y"/>
                                          </p:val>
                                        </p:tav>
                                      </p:tavLst>
                                    </p:anim>
                                  </p:childTnLst>
                                </p:cTn>
                              </p:par>
                            </p:childTnLst>
                          </p:cTn>
                        </p:par>
                        <p:par>
                          <p:cTn id="149" fill="hold">
                            <p:stCondLst>
                              <p:cond delay="14500"/>
                            </p:stCondLst>
                            <p:childTnLst>
                              <p:par>
                                <p:cTn id="150" presetID="2" presetClass="entr" presetSubtype="4" decel="100000" fill="hold" grpId="0" nodeType="afterEffect">
                                  <p:stCondLst>
                                    <p:cond delay="0"/>
                                  </p:stCondLst>
                                  <p:childTnLst>
                                    <p:set>
                                      <p:cBhvr>
                                        <p:cTn id="151" dur="1" fill="hold">
                                          <p:stCondLst>
                                            <p:cond delay="0"/>
                                          </p:stCondLst>
                                        </p:cTn>
                                        <p:tgtEl>
                                          <p:spTgt spid="61"/>
                                        </p:tgtEl>
                                        <p:attrNameLst>
                                          <p:attrName>style.visibility</p:attrName>
                                        </p:attrNameLst>
                                      </p:cBhvr>
                                      <p:to>
                                        <p:strVal val="visible"/>
                                      </p:to>
                                    </p:set>
                                    <p:anim calcmode="lin" valueType="num">
                                      <p:cBhvr additive="base">
                                        <p:cTn id="152" dur="500" fill="hold"/>
                                        <p:tgtEl>
                                          <p:spTgt spid="61"/>
                                        </p:tgtEl>
                                        <p:attrNameLst>
                                          <p:attrName>ppt_x</p:attrName>
                                        </p:attrNameLst>
                                      </p:cBhvr>
                                      <p:tavLst>
                                        <p:tav tm="0">
                                          <p:val>
                                            <p:strVal val="#ppt_x"/>
                                          </p:val>
                                        </p:tav>
                                        <p:tav tm="100000">
                                          <p:val>
                                            <p:strVal val="#ppt_x"/>
                                          </p:val>
                                        </p:tav>
                                      </p:tavLst>
                                    </p:anim>
                                    <p:anim calcmode="lin" valueType="num">
                                      <p:cBhvr additive="base">
                                        <p:cTn id="153" dur="500" fill="hold"/>
                                        <p:tgtEl>
                                          <p:spTgt spid="61"/>
                                        </p:tgtEl>
                                        <p:attrNameLst>
                                          <p:attrName>ppt_y</p:attrName>
                                        </p:attrNameLst>
                                      </p:cBhvr>
                                      <p:tavLst>
                                        <p:tav tm="0">
                                          <p:val>
                                            <p:strVal val="1+#ppt_h/2"/>
                                          </p:val>
                                        </p:tav>
                                        <p:tav tm="100000">
                                          <p:val>
                                            <p:strVal val="#ppt_y"/>
                                          </p:val>
                                        </p:tav>
                                      </p:tavLst>
                                    </p:anim>
                                  </p:childTnLst>
                                </p:cTn>
                              </p:par>
                            </p:childTnLst>
                          </p:cTn>
                        </p:par>
                        <p:par>
                          <p:cTn id="154" fill="hold">
                            <p:stCondLst>
                              <p:cond delay="15000"/>
                            </p:stCondLst>
                            <p:childTnLst>
                              <p:par>
                                <p:cTn id="155" presetID="2" presetClass="entr" presetSubtype="4" decel="100000" fill="hold" grpId="0" nodeType="afterEffect">
                                  <p:stCondLst>
                                    <p:cond delay="0"/>
                                  </p:stCondLst>
                                  <p:childTnLst>
                                    <p:set>
                                      <p:cBhvr>
                                        <p:cTn id="156" dur="1" fill="hold">
                                          <p:stCondLst>
                                            <p:cond delay="0"/>
                                          </p:stCondLst>
                                        </p:cTn>
                                        <p:tgtEl>
                                          <p:spTgt spid="57"/>
                                        </p:tgtEl>
                                        <p:attrNameLst>
                                          <p:attrName>style.visibility</p:attrName>
                                        </p:attrNameLst>
                                      </p:cBhvr>
                                      <p:to>
                                        <p:strVal val="visible"/>
                                      </p:to>
                                    </p:set>
                                    <p:anim calcmode="lin" valueType="num">
                                      <p:cBhvr additive="base">
                                        <p:cTn id="157" dur="500" fill="hold"/>
                                        <p:tgtEl>
                                          <p:spTgt spid="57"/>
                                        </p:tgtEl>
                                        <p:attrNameLst>
                                          <p:attrName>ppt_x</p:attrName>
                                        </p:attrNameLst>
                                      </p:cBhvr>
                                      <p:tavLst>
                                        <p:tav tm="0">
                                          <p:val>
                                            <p:strVal val="#ppt_x"/>
                                          </p:val>
                                        </p:tav>
                                        <p:tav tm="100000">
                                          <p:val>
                                            <p:strVal val="#ppt_x"/>
                                          </p:val>
                                        </p:tav>
                                      </p:tavLst>
                                    </p:anim>
                                    <p:anim calcmode="lin" valueType="num">
                                      <p:cBhvr additive="base">
                                        <p:cTn id="158" dur="500" fill="hold"/>
                                        <p:tgtEl>
                                          <p:spTgt spid="57"/>
                                        </p:tgtEl>
                                        <p:attrNameLst>
                                          <p:attrName>ppt_y</p:attrName>
                                        </p:attrNameLst>
                                      </p:cBhvr>
                                      <p:tavLst>
                                        <p:tav tm="0">
                                          <p:val>
                                            <p:strVal val="1+#ppt_h/2"/>
                                          </p:val>
                                        </p:tav>
                                        <p:tav tm="100000">
                                          <p:val>
                                            <p:strVal val="#ppt_y"/>
                                          </p:val>
                                        </p:tav>
                                      </p:tavLst>
                                    </p:anim>
                                  </p:childTnLst>
                                </p:cTn>
                              </p:par>
                            </p:childTnLst>
                          </p:cTn>
                        </p:par>
                        <p:par>
                          <p:cTn id="159" fill="hold">
                            <p:stCondLst>
                              <p:cond delay="15500"/>
                            </p:stCondLst>
                            <p:childTnLst>
                              <p:par>
                                <p:cTn id="160" presetID="2" presetClass="entr" presetSubtype="4" decel="100000" fill="hold" grpId="0" nodeType="afterEffect">
                                  <p:stCondLst>
                                    <p:cond delay="0"/>
                                  </p:stCondLst>
                                  <p:childTnLst>
                                    <p:set>
                                      <p:cBhvr>
                                        <p:cTn id="161" dur="1" fill="hold">
                                          <p:stCondLst>
                                            <p:cond delay="0"/>
                                          </p:stCondLst>
                                        </p:cTn>
                                        <p:tgtEl>
                                          <p:spTgt spid="69"/>
                                        </p:tgtEl>
                                        <p:attrNameLst>
                                          <p:attrName>style.visibility</p:attrName>
                                        </p:attrNameLst>
                                      </p:cBhvr>
                                      <p:to>
                                        <p:strVal val="visible"/>
                                      </p:to>
                                    </p:set>
                                    <p:anim calcmode="lin" valueType="num">
                                      <p:cBhvr additive="base">
                                        <p:cTn id="162" dur="500" fill="hold"/>
                                        <p:tgtEl>
                                          <p:spTgt spid="69"/>
                                        </p:tgtEl>
                                        <p:attrNameLst>
                                          <p:attrName>ppt_x</p:attrName>
                                        </p:attrNameLst>
                                      </p:cBhvr>
                                      <p:tavLst>
                                        <p:tav tm="0">
                                          <p:val>
                                            <p:strVal val="#ppt_x"/>
                                          </p:val>
                                        </p:tav>
                                        <p:tav tm="100000">
                                          <p:val>
                                            <p:strVal val="#ppt_x"/>
                                          </p:val>
                                        </p:tav>
                                      </p:tavLst>
                                    </p:anim>
                                    <p:anim calcmode="lin" valueType="num">
                                      <p:cBhvr additive="base">
                                        <p:cTn id="163" dur="500" fill="hold"/>
                                        <p:tgtEl>
                                          <p:spTgt spid="69"/>
                                        </p:tgtEl>
                                        <p:attrNameLst>
                                          <p:attrName>ppt_y</p:attrName>
                                        </p:attrNameLst>
                                      </p:cBhvr>
                                      <p:tavLst>
                                        <p:tav tm="0">
                                          <p:val>
                                            <p:strVal val="1+#ppt_h/2"/>
                                          </p:val>
                                        </p:tav>
                                        <p:tav tm="100000">
                                          <p:val>
                                            <p:strVal val="#ppt_y"/>
                                          </p:val>
                                        </p:tav>
                                      </p:tavLst>
                                    </p:anim>
                                  </p:childTnLst>
                                </p:cTn>
                              </p:par>
                            </p:childTnLst>
                          </p:cTn>
                        </p:par>
                        <p:par>
                          <p:cTn id="164" fill="hold">
                            <p:stCondLst>
                              <p:cond delay="16000"/>
                            </p:stCondLst>
                            <p:childTnLst>
                              <p:par>
                                <p:cTn id="165" presetID="2" presetClass="entr" presetSubtype="4" decel="100000" fill="hold" grpId="0" nodeType="afterEffect">
                                  <p:stCondLst>
                                    <p:cond delay="0"/>
                                  </p:stCondLst>
                                  <p:childTnLst>
                                    <p:set>
                                      <p:cBhvr>
                                        <p:cTn id="166" dur="1" fill="hold">
                                          <p:stCondLst>
                                            <p:cond delay="0"/>
                                          </p:stCondLst>
                                        </p:cTn>
                                        <p:tgtEl>
                                          <p:spTgt spid="62"/>
                                        </p:tgtEl>
                                        <p:attrNameLst>
                                          <p:attrName>style.visibility</p:attrName>
                                        </p:attrNameLst>
                                      </p:cBhvr>
                                      <p:to>
                                        <p:strVal val="visible"/>
                                      </p:to>
                                    </p:set>
                                    <p:anim calcmode="lin" valueType="num">
                                      <p:cBhvr additive="base">
                                        <p:cTn id="167" dur="500" fill="hold"/>
                                        <p:tgtEl>
                                          <p:spTgt spid="62"/>
                                        </p:tgtEl>
                                        <p:attrNameLst>
                                          <p:attrName>ppt_x</p:attrName>
                                        </p:attrNameLst>
                                      </p:cBhvr>
                                      <p:tavLst>
                                        <p:tav tm="0">
                                          <p:val>
                                            <p:strVal val="#ppt_x"/>
                                          </p:val>
                                        </p:tav>
                                        <p:tav tm="100000">
                                          <p:val>
                                            <p:strVal val="#ppt_x"/>
                                          </p:val>
                                        </p:tav>
                                      </p:tavLst>
                                    </p:anim>
                                    <p:anim calcmode="lin" valueType="num">
                                      <p:cBhvr additive="base">
                                        <p:cTn id="168" dur="500" fill="hold"/>
                                        <p:tgtEl>
                                          <p:spTgt spid="62"/>
                                        </p:tgtEl>
                                        <p:attrNameLst>
                                          <p:attrName>ppt_y</p:attrName>
                                        </p:attrNameLst>
                                      </p:cBhvr>
                                      <p:tavLst>
                                        <p:tav tm="0">
                                          <p:val>
                                            <p:strVal val="1+#ppt_h/2"/>
                                          </p:val>
                                        </p:tav>
                                        <p:tav tm="100000">
                                          <p:val>
                                            <p:strVal val="#ppt_y"/>
                                          </p:val>
                                        </p:tav>
                                      </p:tavLst>
                                    </p:anim>
                                  </p:childTnLst>
                                </p:cTn>
                              </p:par>
                            </p:childTnLst>
                          </p:cTn>
                        </p:par>
                        <p:par>
                          <p:cTn id="169" fill="hold">
                            <p:stCondLst>
                              <p:cond delay="16500"/>
                            </p:stCondLst>
                            <p:childTnLst>
                              <p:par>
                                <p:cTn id="170" presetID="2" presetClass="entr" presetSubtype="4" decel="100000" fill="hold" grpId="0" nodeType="afterEffect">
                                  <p:stCondLst>
                                    <p:cond delay="0"/>
                                  </p:stCondLst>
                                  <p:childTnLst>
                                    <p:set>
                                      <p:cBhvr>
                                        <p:cTn id="171" dur="1" fill="hold">
                                          <p:stCondLst>
                                            <p:cond delay="0"/>
                                          </p:stCondLst>
                                        </p:cTn>
                                        <p:tgtEl>
                                          <p:spTgt spid="58"/>
                                        </p:tgtEl>
                                        <p:attrNameLst>
                                          <p:attrName>style.visibility</p:attrName>
                                        </p:attrNameLst>
                                      </p:cBhvr>
                                      <p:to>
                                        <p:strVal val="visible"/>
                                      </p:to>
                                    </p:set>
                                    <p:anim calcmode="lin" valueType="num">
                                      <p:cBhvr additive="base">
                                        <p:cTn id="172" dur="500" fill="hold"/>
                                        <p:tgtEl>
                                          <p:spTgt spid="58"/>
                                        </p:tgtEl>
                                        <p:attrNameLst>
                                          <p:attrName>ppt_x</p:attrName>
                                        </p:attrNameLst>
                                      </p:cBhvr>
                                      <p:tavLst>
                                        <p:tav tm="0">
                                          <p:val>
                                            <p:strVal val="#ppt_x"/>
                                          </p:val>
                                        </p:tav>
                                        <p:tav tm="100000">
                                          <p:val>
                                            <p:strVal val="#ppt_x"/>
                                          </p:val>
                                        </p:tav>
                                      </p:tavLst>
                                    </p:anim>
                                    <p:anim calcmode="lin" valueType="num">
                                      <p:cBhvr additive="base">
                                        <p:cTn id="173" dur="500" fill="hold"/>
                                        <p:tgtEl>
                                          <p:spTgt spid="58"/>
                                        </p:tgtEl>
                                        <p:attrNameLst>
                                          <p:attrName>ppt_y</p:attrName>
                                        </p:attrNameLst>
                                      </p:cBhvr>
                                      <p:tavLst>
                                        <p:tav tm="0">
                                          <p:val>
                                            <p:strVal val="1+#ppt_h/2"/>
                                          </p:val>
                                        </p:tav>
                                        <p:tav tm="100000">
                                          <p:val>
                                            <p:strVal val="#ppt_y"/>
                                          </p:val>
                                        </p:tav>
                                      </p:tavLst>
                                    </p:anim>
                                  </p:childTnLst>
                                </p:cTn>
                              </p:par>
                            </p:childTnLst>
                          </p:cTn>
                        </p:par>
                        <p:par>
                          <p:cTn id="174" fill="hold">
                            <p:stCondLst>
                              <p:cond delay="17000"/>
                            </p:stCondLst>
                            <p:childTnLst>
                              <p:par>
                                <p:cTn id="175" presetID="2" presetClass="entr" presetSubtype="4" decel="100000" fill="hold" grpId="0" nodeType="afterEffect">
                                  <p:stCondLst>
                                    <p:cond delay="0"/>
                                  </p:stCondLst>
                                  <p:childTnLst>
                                    <p:set>
                                      <p:cBhvr>
                                        <p:cTn id="176" dur="1" fill="hold">
                                          <p:stCondLst>
                                            <p:cond delay="0"/>
                                          </p:stCondLst>
                                        </p:cTn>
                                        <p:tgtEl>
                                          <p:spTgt spid="71"/>
                                        </p:tgtEl>
                                        <p:attrNameLst>
                                          <p:attrName>style.visibility</p:attrName>
                                        </p:attrNameLst>
                                      </p:cBhvr>
                                      <p:to>
                                        <p:strVal val="visible"/>
                                      </p:to>
                                    </p:set>
                                    <p:anim calcmode="lin" valueType="num">
                                      <p:cBhvr additive="base">
                                        <p:cTn id="177" dur="500" fill="hold"/>
                                        <p:tgtEl>
                                          <p:spTgt spid="71"/>
                                        </p:tgtEl>
                                        <p:attrNameLst>
                                          <p:attrName>ppt_x</p:attrName>
                                        </p:attrNameLst>
                                      </p:cBhvr>
                                      <p:tavLst>
                                        <p:tav tm="0">
                                          <p:val>
                                            <p:strVal val="#ppt_x"/>
                                          </p:val>
                                        </p:tav>
                                        <p:tav tm="100000">
                                          <p:val>
                                            <p:strVal val="#ppt_x"/>
                                          </p:val>
                                        </p:tav>
                                      </p:tavLst>
                                    </p:anim>
                                    <p:anim calcmode="lin" valueType="num">
                                      <p:cBhvr additive="base">
                                        <p:cTn id="178" dur="500" fill="hold"/>
                                        <p:tgtEl>
                                          <p:spTgt spid="71"/>
                                        </p:tgtEl>
                                        <p:attrNameLst>
                                          <p:attrName>ppt_y</p:attrName>
                                        </p:attrNameLst>
                                      </p:cBhvr>
                                      <p:tavLst>
                                        <p:tav tm="0">
                                          <p:val>
                                            <p:strVal val="1+#ppt_h/2"/>
                                          </p:val>
                                        </p:tav>
                                        <p:tav tm="100000">
                                          <p:val>
                                            <p:strVal val="#ppt_y"/>
                                          </p:val>
                                        </p:tav>
                                      </p:tavLst>
                                    </p:anim>
                                  </p:childTnLst>
                                </p:cTn>
                              </p:par>
                            </p:childTnLst>
                          </p:cTn>
                        </p:par>
                        <p:par>
                          <p:cTn id="179" fill="hold">
                            <p:stCondLst>
                              <p:cond delay="17500"/>
                            </p:stCondLst>
                            <p:childTnLst>
                              <p:par>
                                <p:cTn id="180" presetID="2" presetClass="entr" presetSubtype="4" decel="100000" fill="hold" grpId="0" nodeType="afterEffect">
                                  <p:stCondLst>
                                    <p:cond delay="0"/>
                                  </p:stCondLst>
                                  <p:childTnLst>
                                    <p:set>
                                      <p:cBhvr>
                                        <p:cTn id="181" dur="1" fill="hold">
                                          <p:stCondLst>
                                            <p:cond delay="0"/>
                                          </p:stCondLst>
                                        </p:cTn>
                                        <p:tgtEl>
                                          <p:spTgt spid="63"/>
                                        </p:tgtEl>
                                        <p:attrNameLst>
                                          <p:attrName>style.visibility</p:attrName>
                                        </p:attrNameLst>
                                      </p:cBhvr>
                                      <p:to>
                                        <p:strVal val="visible"/>
                                      </p:to>
                                    </p:set>
                                    <p:anim calcmode="lin" valueType="num">
                                      <p:cBhvr additive="base">
                                        <p:cTn id="182" dur="500" fill="hold"/>
                                        <p:tgtEl>
                                          <p:spTgt spid="63"/>
                                        </p:tgtEl>
                                        <p:attrNameLst>
                                          <p:attrName>ppt_x</p:attrName>
                                        </p:attrNameLst>
                                      </p:cBhvr>
                                      <p:tavLst>
                                        <p:tav tm="0">
                                          <p:val>
                                            <p:strVal val="#ppt_x"/>
                                          </p:val>
                                        </p:tav>
                                        <p:tav tm="100000">
                                          <p:val>
                                            <p:strVal val="#ppt_x"/>
                                          </p:val>
                                        </p:tav>
                                      </p:tavLst>
                                    </p:anim>
                                    <p:anim calcmode="lin" valueType="num">
                                      <p:cBhvr additive="base">
                                        <p:cTn id="183" dur="500" fill="hold"/>
                                        <p:tgtEl>
                                          <p:spTgt spid="63"/>
                                        </p:tgtEl>
                                        <p:attrNameLst>
                                          <p:attrName>ppt_y</p:attrName>
                                        </p:attrNameLst>
                                      </p:cBhvr>
                                      <p:tavLst>
                                        <p:tav tm="0">
                                          <p:val>
                                            <p:strVal val="1+#ppt_h/2"/>
                                          </p:val>
                                        </p:tav>
                                        <p:tav tm="100000">
                                          <p:val>
                                            <p:strVal val="#ppt_y"/>
                                          </p:val>
                                        </p:tav>
                                      </p:tavLst>
                                    </p:anim>
                                  </p:childTnLst>
                                </p:cTn>
                              </p:par>
                            </p:childTnLst>
                          </p:cTn>
                        </p:par>
                        <p:par>
                          <p:cTn id="184" fill="hold">
                            <p:stCondLst>
                              <p:cond delay="18000"/>
                            </p:stCondLst>
                            <p:childTnLst>
                              <p:par>
                                <p:cTn id="185" presetID="2" presetClass="entr" presetSubtype="4" decel="100000" fill="hold" grpId="0" nodeType="afterEffect">
                                  <p:stCondLst>
                                    <p:cond delay="0"/>
                                  </p:stCondLst>
                                  <p:childTnLst>
                                    <p:set>
                                      <p:cBhvr>
                                        <p:cTn id="186" dur="1" fill="hold">
                                          <p:stCondLst>
                                            <p:cond delay="0"/>
                                          </p:stCondLst>
                                        </p:cTn>
                                        <p:tgtEl>
                                          <p:spTgt spid="60"/>
                                        </p:tgtEl>
                                        <p:attrNameLst>
                                          <p:attrName>style.visibility</p:attrName>
                                        </p:attrNameLst>
                                      </p:cBhvr>
                                      <p:to>
                                        <p:strVal val="visible"/>
                                      </p:to>
                                    </p:set>
                                    <p:anim calcmode="lin" valueType="num">
                                      <p:cBhvr additive="base">
                                        <p:cTn id="187" dur="500" fill="hold"/>
                                        <p:tgtEl>
                                          <p:spTgt spid="60"/>
                                        </p:tgtEl>
                                        <p:attrNameLst>
                                          <p:attrName>ppt_x</p:attrName>
                                        </p:attrNameLst>
                                      </p:cBhvr>
                                      <p:tavLst>
                                        <p:tav tm="0">
                                          <p:val>
                                            <p:strVal val="#ppt_x"/>
                                          </p:val>
                                        </p:tav>
                                        <p:tav tm="100000">
                                          <p:val>
                                            <p:strVal val="#ppt_x"/>
                                          </p:val>
                                        </p:tav>
                                      </p:tavLst>
                                    </p:anim>
                                    <p:anim calcmode="lin" valueType="num">
                                      <p:cBhvr additive="base">
                                        <p:cTn id="188" dur="500" fill="hold"/>
                                        <p:tgtEl>
                                          <p:spTgt spid="60"/>
                                        </p:tgtEl>
                                        <p:attrNameLst>
                                          <p:attrName>ppt_y</p:attrName>
                                        </p:attrNameLst>
                                      </p:cBhvr>
                                      <p:tavLst>
                                        <p:tav tm="0">
                                          <p:val>
                                            <p:strVal val="1+#ppt_h/2"/>
                                          </p:val>
                                        </p:tav>
                                        <p:tav tm="100000">
                                          <p:val>
                                            <p:strVal val="#ppt_y"/>
                                          </p:val>
                                        </p:tav>
                                      </p:tavLst>
                                    </p:anim>
                                  </p:childTnLst>
                                </p:cTn>
                              </p:par>
                            </p:childTnLst>
                          </p:cTn>
                        </p:par>
                        <p:par>
                          <p:cTn id="189" fill="hold">
                            <p:stCondLst>
                              <p:cond delay="18500"/>
                            </p:stCondLst>
                            <p:childTnLst>
                              <p:par>
                                <p:cTn id="190" presetID="2" presetClass="entr" presetSubtype="4" decel="100000" fill="hold" grpId="0" nodeType="afterEffect">
                                  <p:stCondLst>
                                    <p:cond delay="0"/>
                                  </p:stCondLst>
                                  <p:childTnLst>
                                    <p:set>
                                      <p:cBhvr>
                                        <p:cTn id="191" dur="1" fill="hold">
                                          <p:stCondLst>
                                            <p:cond delay="0"/>
                                          </p:stCondLst>
                                        </p:cTn>
                                        <p:tgtEl>
                                          <p:spTgt spid="70"/>
                                        </p:tgtEl>
                                        <p:attrNameLst>
                                          <p:attrName>style.visibility</p:attrName>
                                        </p:attrNameLst>
                                      </p:cBhvr>
                                      <p:to>
                                        <p:strVal val="visible"/>
                                      </p:to>
                                    </p:set>
                                    <p:anim calcmode="lin" valueType="num">
                                      <p:cBhvr additive="base">
                                        <p:cTn id="192" dur="500" fill="hold"/>
                                        <p:tgtEl>
                                          <p:spTgt spid="70"/>
                                        </p:tgtEl>
                                        <p:attrNameLst>
                                          <p:attrName>ppt_x</p:attrName>
                                        </p:attrNameLst>
                                      </p:cBhvr>
                                      <p:tavLst>
                                        <p:tav tm="0">
                                          <p:val>
                                            <p:strVal val="#ppt_x"/>
                                          </p:val>
                                        </p:tav>
                                        <p:tav tm="100000">
                                          <p:val>
                                            <p:strVal val="#ppt_x"/>
                                          </p:val>
                                        </p:tav>
                                      </p:tavLst>
                                    </p:anim>
                                    <p:anim calcmode="lin" valueType="num">
                                      <p:cBhvr additive="base">
                                        <p:cTn id="193" dur="500" fill="hold"/>
                                        <p:tgtEl>
                                          <p:spTgt spid="70"/>
                                        </p:tgtEl>
                                        <p:attrNameLst>
                                          <p:attrName>ppt_y</p:attrName>
                                        </p:attrNameLst>
                                      </p:cBhvr>
                                      <p:tavLst>
                                        <p:tav tm="0">
                                          <p:val>
                                            <p:strVal val="1+#ppt_h/2"/>
                                          </p:val>
                                        </p:tav>
                                        <p:tav tm="100000">
                                          <p:val>
                                            <p:strVal val="#ppt_y"/>
                                          </p:val>
                                        </p:tav>
                                      </p:tavLst>
                                    </p:anim>
                                  </p:childTnLst>
                                </p:cTn>
                              </p:par>
                            </p:childTnLst>
                          </p:cTn>
                        </p:par>
                        <p:par>
                          <p:cTn id="194" fill="hold">
                            <p:stCondLst>
                              <p:cond delay="19000"/>
                            </p:stCondLst>
                            <p:childTnLst>
                              <p:par>
                                <p:cTn id="195" presetID="2" presetClass="entr" presetSubtype="4" decel="100000" fill="hold" grpId="0" nodeType="afterEffect">
                                  <p:stCondLst>
                                    <p:cond delay="0"/>
                                  </p:stCondLst>
                                  <p:childTnLst>
                                    <p:set>
                                      <p:cBhvr>
                                        <p:cTn id="196" dur="1" fill="hold">
                                          <p:stCondLst>
                                            <p:cond delay="0"/>
                                          </p:stCondLst>
                                        </p:cTn>
                                        <p:tgtEl>
                                          <p:spTgt spid="64"/>
                                        </p:tgtEl>
                                        <p:attrNameLst>
                                          <p:attrName>style.visibility</p:attrName>
                                        </p:attrNameLst>
                                      </p:cBhvr>
                                      <p:to>
                                        <p:strVal val="visible"/>
                                      </p:to>
                                    </p:set>
                                    <p:anim calcmode="lin" valueType="num">
                                      <p:cBhvr additive="base">
                                        <p:cTn id="197" dur="500" fill="hold"/>
                                        <p:tgtEl>
                                          <p:spTgt spid="64"/>
                                        </p:tgtEl>
                                        <p:attrNameLst>
                                          <p:attrName>ppt_x</p:attrName>
                                        </p:attrNameLst>
                                      </p:cBhvr>
                                      <p:tavLst>
                                        <p:tav tm="0">
                                          <p:val>
                                            <p:strVal val="#ppt_x"/>
                                          </p:val>
                                        </p:tav>
                                        <p:tav tm="100000">
                                          <p:val>
                                            <p:strVal val="#ppt_x"/>
                                          </p:val>
                                        </p:tav>
                                      </p:tavLst>
                                    </p:anim>
                                    <p:anim calcmode="lin" valueType="num">
                                      <p:cBhvr additive="base">
                                        <p:cTn id="198" dur="500" fill="hold"/>
                                        <p:tgtEl>
                                          <p:spTgt spid="64"/>
                                        </p:tgtEl>
                                        <p:attrNameLst>
                                          <p:attrName>ppt_y</p:attrName>
                                        </p:attrNameLst>
                                      </p:cBhvr>
                                      <p:tavLst>
                                        <p:tav tm="0">
                                          <p:val>
                                            <p:strVal val="1+#ppt_h/2"/>
                                          </p:val>
                                        </p:tav>
                                        <p:tav tm="100000">
                                          <p:val>
                                            <p:strVal val="#ppt_y"/>
                                          </p:val>
                                        </p:tav>
                                      </p:tavLst>
                                    </p:anim>
                                  </p:childTnLst>
                                </p:cTn>
                              </p:par>
                            </p:childTnLst>
                          </p:cTn>
                        </p:par>
                        <p:par>
                          <p:cTn id="199" fill="hold">
                            <p:stCondLst>
                              <p:cond delay="19500"/>
                            </p:stCondLst>
                            <p:childTnLst>
                              <p:par>
                                <p:cTn id="200" presetID="2" presetClass="entr" presetSubtype="4" decel="100000" fill="hold" grpId="0" nodeType="afterEffect">
                                  <p:stCondLst>
                                    <p:cond delay="0"/>
                                  </p:stCondLst>
                                  <p:childTnLst>
                                    <p:set>
                                      <p:cBhvr>
                                        <p:cTn id="201" dur="1" fill="hold">
                                          <p:stCondLst>
                                            <p:cond delay="0"/>
                                          </p:stCondLst>
                                        </p:cTn>
                                        <p:tgtEl>
                                          <p:spTgt spid="59"/>
                                        </p:tgtEl>
                                        <p:attrNameLst>
                                          <p:attrName>style.visibility</p:attrName>
                                        </p:attrNameLst>
                                      </p:cBhvr>
                                      <p:to>
                                        <p:strVal val="visible"/>
                                      </p:to>
                                    </p:set>
                                    <p:anim calcmode="lin" valueType="num">
                                      <p:cBhvr additive="base">
                                        <p:cTn id="202" dur="500" fill="hold"/>
                                        <p:tgtEl>
                                          <p:spTgt spid="59"/>
                                        </p:tgtEl>
                                        <p:attrNameLst>
                                          <p:attrName>ppt_x</p:attrName>
                                        </p:attrNameLst>
                                      </p:cBhvr>
                                      <p:tavLst>
                                        <p:tav tm="0">
                                          <p:val>
                                            <p:strVal val="#ppt_x"/>
                                          </p:val>
                                        </p:tav>
                                        <p:tav tm="100000">
                                          <p:val>
                                            <p:strVal val="#ppt_x"/>
                                          </p:val>
                                        </p:tav>
                                      </p:tavLst>
                                    </p:anim>
                                    <p:anim calcmode="lin" valueType="num">
                                      <p:cBhvr additive="base">
                                        <p:cTn id="203" dur="500" fill="hold"/>
                                        <p:tgtEl>
                                          <p:spTgt spid="59"/>
                                        </p:tgtEl>
                                        <p:attrNameLst>
                                          <p:attrName>ppt_y</p:attrName>
                                        </p:attrNameLst>
                                      </p:cBhvr>
                                      <p:tavLst>
                                        <p:tav tm="0">
                                          <p:val>
                                            <p:strVal val="1+#ppt_h/2"/>
                                          </p:val>
                                        </p:tav>
                                        <p:tav tm="100000">
                                          <p:val>
                                            <p:strVal val="#ppt_y"/>
                                          </p:val>
                                        </p:tav>
                                      </p:tavLst>
                                    </p:anim>
                                  </p:childTnLst>
                                </p:cTn>
                              </p:par>
                            </p:childTnLst>
                          </p:cTn>
                        </p:par>
                        <p:par>
                          <p:cTn id="204" fill="hold">
                            <p:stCondLst>
                              <p:cond delay="20000"/>
                            </p:stCondLst>
                            <p:childTnLst>
                              <p:par>
                                <p:cTn id="205" presetID="2" presetClass="entr" presetSubtype="4" decel="100000" fill="hold" grpId="0" nodeType="afterEffect">
                                  <p:stCondLst>
                                    <p:cond delay="0"/>
                                  </p:stCondLst>
                                  <p:childTnLst>
                                    <p:set>
                                      <p:cBhvr>
                                        <p:cTn id="206" dur="1" fill="hold">
                                          <p:stCondLst>
                                            <p:cond delay="0"/>
                                          </p:stCondLst>
                                        </p:cTn>
                                        <p:tgtEl>
                                          <p:spTgt spid="72"/>
                                        </p:tgtEl>
                                        <p:attrNameLst>
                                          <p:attrName>style.visibility</p:attrName>
                                        </p:attrNameLst>
                                      </p:cBhvr>
                                      <p:to>
                                        <p:strVal val="visible"/>
                                      </p:to>
                                    </p:set>
                                    <p:anim calcmode="lin" valueType="num">
                                      <p:cBhvr additive="base">
                                        <p:cTn id="207" dur="500" fill="hold"/>
                                        <p:tgtEl>
                                          <p:spTgt spid="72"/>
                                        </p:tgtEl>
                                        <p:attrNameLst>
                                          <p:attrName>ppt_x</p:attrName>
                                        </p:attrNameLst>
                                      </p:cBhvr>
                                      <p:tavLst>
                                        <p:tav tm="0">
                                          <p:val>
                                            <p:strVal val="#ppt_x"/>
                                          </p:val>
                                        </p:tav>
                                        <p:tav tm="100000">
                                          <p:val>
                                            <p:strVal val="#ppt_x"/>
                                          </p:val>
                                        </p:tav>
                                      </p:tavLst>
                                    </p:anim>
                                    <p:anim calcmode="lin" valueType="num">
                                      <p:cBhvr additive="base">
                                        <p:cTn id="208" dur="500" fill="hold"/>
                                        <p:tgtEl>
                                          <p:spTgt spid="72"/>
                                        </p:tgtEl>
                                        <p:attrNameLst>
                                          <p:attrName>ppt_y</p:attrName>
                                        </p:attrNameLst>
                                      </p:cBhvr>
                                      <p:tavLst>
                                        <p:tav tm="0">
                                          <p:val>
                                            <p:strVal val="1+#ppt_h/2"/>
                                          </p:val>
                                        </p:tav>
                                        <p:tav tm="100000">
                                          <p:val>
                                            <p:strVal val="#ppt_y"/>
                                          </p:val>
                                        </p:tav>
                                      </p:tavLst>
                                    </p:anim>
                                  </p:childTnLst>
                                </p:cTn>
                              </p:par>
                            </p:childTnLst>
                          </p:cTn>
                        </p:par>
                        <p:par>
                          <p:cTn id="209" fill="hold">
                            <p:stCondLst>
                              <p:cond delay="20500"/>
                            </p:stCondLst>
                            <p:childTnLst>
                              <p:par>
                                <p:cTn id="210" presetID="2" presetClass="entr" presetSubtype="4" decel="100000" fill="hold" grpId="0" nodeType="afterEffect">
                                  <p:stCondLst>
                                    <p:cond delay="0"/>
                                  </p:stCondLst>
                                  <p:childTnLst>
                                    <p:set>
                                      <p:cBhvr>
                                        <p:cTn id="211" dur="1" fill="hold">
                                          <p:stCondLst>
                                            <p:cond delay="0"/>
                                          </p:stCondLst>
                                        </p:cTn>
                                        <p:tgtEl>
                                          <p:spTgt spid="65"/>
                                        </p:tgtEl>
                                        <p:attrNameLst>
                                          <p:attrName>style.visibility</p:attrName>
                                        </p:attrNameLst>
                                      </p:cBhvr>
                                      <p:to>
                                        <p:strVal val="visible"/>
                                      </p:to>
                                    </p:set>
                                    <p:anim calcmode="lin" valueType="num">
                                      <p:cBhvr additive="base">
                                        <p:cTn id="212" dur="500" fill="hold"/>
                                        <p:tgtEl>
                                          <p:spTgt spid="65"/>
                                        </p:tgtEl>
                                        <p:attrNameLst>
                                          <p:attrName>ppt_x</p:attrName>
                                        </p:attrNameLst>
                                      </p:cBhvr>
                                      <p:tavLst>
                                        <p:tav tm="0">
                                          <p:val>
                                            <p:strVal val="#ppt_x"/>
                                          </p:val>
                                        </p:tav>
                                        <p:tav tm="100000">
                                          <p:val>
                                            <p:strVal val="#ppt_x"/>
                                          </p:val>
                                        </p:tav>
                                      </p:tavLst>
                                    </p:anim>
                                    <p:anim calcmode="lin" valueType="num">
                                      <p:cBhvr additive="base">
                                        <p:cTn id="21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8" grpId="0"/>
      <p:bldP spid="19" grpId="0"/>
      <p:bldP spid="20" grpId="0"/>
      <p:bldP spid="21" grpId="0"/>
      <p:bldP spid="22" grpId="0"/>
      <p:bldP spid="24" grpId="0"/>
      <p:bldP spid="25" grpId="0"/>
      <p:bldP spid="26" grpId="0"/>
      <p:bldP spid="27" grpId="0"/>
      <p:bldP spid="28" grpId="0"/>
      <p:bldP spid="29" grpId="0"/>
      <p:bldP spid="30" grpId="0"/>
      <p:bldP spid="16" grpId="0"/>
      <p:bldP spid="17" grpId="0"/>
      <p:bldP spid="54" grpId="0" animBg="1"/>
      <p:bldP spid="55" grpId="0" animBg="1"/>
      <p:bldP spid="56" grpId="0" animBg="1"/>
      <p:bldP spid="57" grpId="0" animBg="1"/>
      <p:bldP spid="58" grpId="0" animBg="1"/>
      <p:bldP spid="59" grpId="0" animBg="1"/>
      <p:bldP spid="60" grpId="0" animBg="1"/>
      <p:bldP spid="61" grpId="0"/>
      <p:bldP spid="62" grpId="0"/>
      <p:bldP spid="63" grpId="0"/>
      <p:bldP spid="64" grpId="0"/>
      <p:bldP spid="65" grpId="0"/>
      <p:bldP spid="66" grpId="0"/>
      <p:bldP spid="67" grpId="0"/>
      <p:bldP spid="68" grpId="0"/>
      <p:bldP spid="69" grpId="0"/>
      <p:bldP spid="70" grpId="0"/>
      <p:bldP spid="71" grpId="0"/>
      <p:bldP spid="72" grpId="0"/>
      <p:bldP spid="75" grpId="0"/>
      <p:bldP spid="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80" y="100785"/>
            <a:ext cx="6700664" cy="704335"/>
          </a:xfrm>
        </p:spPr>
        <p:txBody>
          <a:bodyPr>
            <a:normAutofit fontScale="90000"/>
          </a:bodyPr>
          <a:lstStyle/>
          <a:p>
            <a:b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US"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EXISTING WORKS/BENCHMARKING </a:t>
            </a:r>
            <a:b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br>
            <a:r>
              <a:rPr lang="en-GB" b="1" dirty="0">
                <a:ln w="9525">
                  <a:solidFill>
                    <a:schemeClr val="tx1">
                      <a:lumMod val="65000"/>
                      <a:lumOff val="35000"/>
                    </a:schemeClr>
                  </a:solidFill>
                  <a:prstDash val="solid"/>
                </a:ln>
                <a:effectLst>
                  <a:outerShdw blurRad="12700" dist="38100" dir="2700000" algn="tl" rotWithShape="0">
                    <a:schemeClr val="bg1">
                      <a:lumMod val="50000"/>
                    </a:schemeClr>
                  </a:outerShdw>
                </a:effectLst>
                <a:latin typeface="Tw Cen MT Condensed" panose="020B0606020104020203"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01614511"/>
              </p:ext>
            </p:extLst>
          </p:nvPr>
        </p:nvGraphicFramePr>
        <p:xfrm>
          <a:off x="442913" y="805764"/>
          <a:ext cx="10515600" cy="5971197"/>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721437">
                <a:tc>
                  <a:txBody>
                    <a:bodyPr/>
                    <a:lstStyle/>
                    <a:p>
                      <a:pPr algn="ctr"/>
                      <a:r>
                        <a:rPr lang="en-US" dirty="0"/>
                        <a:t>PARAMETER </a:t>
                      </a:r>
                    </a:p>
                  </a:txBody>
                  <a:tcPr/>
                </a:tc>
                <a:tc>
                  <a:txBody>
                    <a:bodyPr/>
                    <a:lstStyle/>
                    <a:p>
                      <a:pPr algn="ctr"/>
                      <a:r>
                        <a:rPr lang="en-US" dirty="0"/>
                        <a:t>DEVICE TYPE</a:t>
                      </a:r>
                    </a:p>
                  </a:txBody>
                  <a:tcPr/>
                </a:tc>
                <a:tc>
                  <a:txBody>
                    <a:bodyPr/>
                    <a:lstStyle/>
                    <a:p>
                      <a:pPr algn="ctr"/>
                      <a:r>
                        <a:rPr lang="en-US" dirty="0"/>
                        <a:t>DEVICE </a:t>
                      </a:r>
                    </a:p>
                  </a:txBody>
                  <a:tcPr/>
                </a:tc>
                <a:extLst>
                  <a:ext uri="{0D108BD9-81ED-4DB2-BD59-A6C34878D82A}">
                    <a16:rowId xmlns:a16="http://schemas.microsoft.com/office/drawing/2014/main" val="10000"/>
                  </a:ext>
                </a:extLst>
              </a:tr>
              <a:tr h="1906731">
                <a:tc>
                  <a:txBody>
                    <a:bodyPr/>
                    <a:lstStyle/>
                    <a:p>
                      <a:r>
                        <a:rPr lang="en-US" dirty="0"/>
                        <a:t>Heart rate,</a:t>
                      </a:r>
                      <a:r>
                        <a:rPr lang="en-US" baseline="0" dirty="0"/>
                        <a:t> Sleep monitoring, Skin temperature and Perspiration </a:t>
                      </a:r>
                      <a:endParaRPr lang="en-US" dirty="0"/>
                    </a:p>
                  </a:txBody>
                  <a:tcPr/>
                </a:tc>
                <a:tc>
                  <a:txBody>
                    <a:bodyPr/>
                    <a:lstStyle/>
                    <a:p>
                      <a:pPr algn="ctr"/>
                      <a:r>
                        <a:rPr lang="en-US" dirty="0"/>
                        <a:t>Wrist watch</a:t>
                      </a:r>
                      <a:r>
                        <a:rPr lang="en-US" baseline="0" dirty="0"/>
                        <a:t> </a:t>
                      </a:r>
                      <a:endParaRPr lang="en-US" dirty="0"/>
                    </a:p>
                  </a:txBody>
                  <a:tcPr/>
                </a:tc>
                <a:tc>
                  <a:txBody>
                    <a:bodyPr/>
                    <a:lstStyle/>
                    <a:p>
                      <a:endParaRPr lang="en-US" dirty="0"/>
                    </a:p>
                    <a:p>
                      <a:endParaRPr lang="en-US" dirty="0"/>
                    </a:p>
                    <a:p>
                      <a:endParaRPr lang="en-US" dirty="0"/>
                    </a:p>
                    <a:p>
                      <a:endParaRPr lang="en-US" dirty="0"/>
                    </a:p>
                    <a:p>
                      <a:endParaRPr lang="en-US" dirty="0"/>
                    </a:p>
                    <a:p>
                      <a:r>
                        <a:rPr lang="en-US" dirty="0"/>
                        <a:t>Basis Peak ($199) (Duffy</a:t>
                      </a:r>
                      <a:r>
                        <a:rPr lang="en-US" baseline="0" dirty="0"/>
                        <a:t> J., 2016)</a:t>
                      </a:r>
                      <a:endParaRPr lang="en-US" dirty="0"/>
                    </a:p>
                  </a:txBody>
                  <a:tcPr/>
                </a:tc>
                <a:extLst>
                  <a:ext uri="{0D108BD9-81ED-4DB2-BD59-A6C34878D82A}">
                    <a16:rowId xmlns:a16="http://schemas.microsoft.com/office/drawing/2014/main" val="10001"/>
                  </a:ext>
                </a:extLst>
              </a:tr>
              <a:tr h="1605669">
                <a:tc>
                  <a:txBody>
                    <a:bodyPr/>
                    <a:lstStyle/>
                    <a:p>
                      <a:r>
                        <a:rPr lang="en-US" dirty="0"/>
                        <a:t>Blood Pressure </a:t>
                      </a:r>
                    </a:p>
                  </a:txBody>
                  <a:tcPr/>
                </a:tc>
                <a:tc>
                  <a:txBody>
                    <a:bodyPr/>
                    <a:lstStyle/>
                    <a:p>
                      <a:pPr algn="ctr"/>
                      <a:r>
                        <a:rPr lang="en-US" dirty="0"/>
                        <a:t>Wrist watch</a:t>
                      </a:r>
                    </a:p>
                  </a:txBody>
                  <a:tcPr/>
                </a:tc>
                <a:tc>
                  <a:txBody>
                    <a:bodyPr/>
                    <a:lstStyle/>
                    <a:p>
                      <a:endParaRPr lang="en-US" dirty="0"/>
                    </a:p>
                    <a:p>
                      <a:endParaRPr lang="en-US" dirty="0"/>
                    </a:p>
                    <a:p>
                      <a:endParaRPr lang="en-US" dirty="0"/>
                    </a:p>
                    <a:p>
                      <a:endParaRPr lang="en-US" dirty="0"/>
                    </a:p>
                    <a:p>
                      <a:r>
                        <a:rPr lang="en-US" dirty="0" err="1"/>
                        <a:t>Valencell</a:t>
                      </a:r>
                      <a:r>
                        <a:rPr lang="en-US" baseline="0" dirty="0"/>
                        <a:t> (Raleigh N., 2021)</a:t>
                      </a:r>
                      <a:endParaRPr lang="en-US" dirty="0"/>
                    </a:p>
                  </a:txBody>
                  <a:tcPr/>
                </a:tc>
                <a:extLst>
                  <a:ext uri="{0D108BD9-81ED-4DB2-BD59-A6C34878D82A}">
                    <a16:rowId xmlns:a16="http://schemas.microsoft.com/office/drawing/2014/main" val="10002"/>
                  </a:ext>
                </a:extLst>
              </a:tr>
              <a:tr h="1707188">
                <a:tc>
                  <a:txBody>
                    <a:bodyPr/>
                    <a:lstStyle/>
                    <a:p>
                      <a:r>
                        <a:rPr lang="en-US" dirty="0"/>
                        <a:t>Oxygen </a:t>
                      </a:r>
                      <a:r>
                        <a:rPr lang="en-US" dirty="0" err="1">
                          <a:highlight>
                            <a:srgbClr val="00FF00"/>
                          </a:highlight>
                        </a:rPr>
                        <a:t>Stauration</a:t>
                      </a:r>
                      <a:r>
                        <a:rPr lang="en-US" dirty="0"/>
                        <a:t>, Heart rate  </a:t>
                      </a:r>
                    </a:p>
                  </a:txBody>
                  <a:tcPr/>
                </a:tc>
                <a:tc>
                  <a:txBody>
                    <a:bodyPr/>
                    <a:lstStyle/>
                    <a:p>
                      <a:r>
                        <a:rPr lang="en-US" dirty="0"/>
                        <a:t>Ear</a:t>
                      </a:r>
                      <a:r>
                        <a:rPr lang="en-US" baseline="0" dirty="0"/>
                        <a:t> accessory device </a:t>
                      </a:r>
                      <a:endParaRPr lang="en-US" dirty="0"/>
                    </a:p>
                  </a:txBody>
                  <a:tcPr/>
                </a:tc>
                <a:tc>
                  <a:txBody>
                    <a:bodyPr/>
                    <a:lstStyle/>
                    <a:p>
                      <a:endParaRPr lang="en-US" dirty="0"/>
                    </a:p>
                    <a:p>
                      <a:endParaRPr lang="en-US" dirty="0"/>
                    </a:p>
                    <a:p>
                      <a:endParaRPr lang="en-US" dirty="0"/>
                    </a:p>
                    <a:p>
                      <a:endParaRPr lang="en-US" dirty="0"/>
                    </a:p>
                    <a:p>
                      <a:pPr algn="just"/>
                      <a:r>
                        <a:rPr lang="en-US" dirty="0" err="1"/>
                        <a:t>SensoTRACK</a:t>
                      </a:r>
                      <a:r>
                        <a:rPr lang="en-US" dirty="0"/>
                        <a:t> ear Sensor (Jung</a:t>
                      </a:r>
                      <a:r>
                        <a:rPr lang="en-US" baseline="0" dirty="0"/>
                        <a:t> S., 2014)</a:t>
                      </a:r>
                      <a:endParaRPr lang="en-US" dirty="0"/>
                    </a:p>
                  </a:txBody>
                  <a:tcPr/>
                </a:tc>
                <a:extLst>
                  <a:ext uri="{0D108BD9-81ED-4DB2-BD59-A6C34878D82A}">
                    <a16:rowId xmlns:a16="http://schemas.microsoft.com/office/drawing/2014/main" val="10003"/>
                  </a:ext>
                </a:extLst>
              </a:tr>
            </a:tbl>
          </a:graphicData>
        </a:graphic>
      </p:graphicFrame>
      <p:pic>
        <p:nvPicPr>
          <p:cNvPr id="14" name="Picture 13" descr="Basis Pea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7594" y="1630874"/>
            <a:ext cx="1625600" cy="1195705"/>
          </a:xfrm>
          <a:prstGeom prst="rect">
            <a:avLst/>
          </a:prstGeom>
          <a:noFill/>
          <a:ln>
            <a:noFill/>
          </a:ln>
        </p:spPr>
      </p:pic>
      <p:pic>
        <p:nvPicPr>
          <p:cNvPr id="15" name="Picture 14" descr="Valencell says it's cracked blood pressure from the wrist"/>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939" y="3420108"/>
            <a:ext cx="1946910" cy="1096645"/>
          </a:xfrm>
          <a:prstGeom prst="rect">
            <a:avLst/>
          </a:prstGeom>
          <a:noFill/>
          <a:ln>
            <a:noFill/>
          </a:ln>
        </p:spPr>
      </p:pic>
      <p:pic>
        <p:nvPicPr>
          <p:cNvPr id="16" name="Picture 15"/>
          <p:cNvPicPr/>
          <p:nvPr/>
        </p:nvPicPr>
        <p:blipFill>
          <a:blip r:embed="rId5">
            <a:extLst>
              <a:ext uri="{28A0092B-C50C-407E-A947-70E740481C1C}">
                <a14:useLocalDpi xmlns:a14="http://schemas.microsoft.com/office/drawing/2010/main" val="0"/>
              </a:ext>
            </a:extLst>
          </a:blip>
          <a:srcRect/>
          <a:stretch>
            <a:fillRect/>
          </a:stretch>
        </p:blipFill>
        <p:spPr bwMode="auto">
          <a:xfrm>
            <a:off x="8142674" y="5110282"/>
            <a:ext cx="1615440" cy="10731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TotalTime>
  <Words>3418</Words>
  <Application>Microsoft Macintosh PowerPoint</Application>
  <PresentationFormat>Widescreen</PresentationFormat>
  <Paragraphs>490</Paragraphs>
  <Slides>51</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Times New Roman</vt:lpstr>
      <vt:lpstr>Tw Cen MT</vt:lpstr>
      <vt:lpstr>Tw Cen MT Condensed</vt:lpstr>
      <vt:lpstr>Tw Cen MT Condensed Extra Bold</vt:lpstr>
      <vt:lpstr>Office Theme</vt:lpstr>
      <vt:lpstr>PowerPoint Presentation</vt:lpstr>
      <vt:lpstr>PowerPoint Presentation</vt:lpstr>
      <vt:lpstr>PowerPoint Presentation</vt:lpstr>
      <vt:lpstr>PowerPoint Presentation</vt:lpstr>
      <vt:lpstr>PROJECT BACKGROUND   </vt:lpstr>
      <vt:lpstr>PowerPoint Presentation</vt:lpstr>
      <vt:lpstr>PowerPoint Presentation</vt:lpstr>
      <vt:lpstr>PowerPoint Presentation</vt:lpstr>
      <vt:lpstr> EXISTING WORKS/BENCHMARKING   </vt:lpstr>
      <vt:lpstr> EXISTING WORKS/BENCHMARKING    </vt:lpstr>
      <vt:lpstr> PROBLEM STATEMENT   </vt:lpstr>
      <vt:lpstr>NEED STATEMENT </vt:lpstr>
      <vt:lpstr> PROJECT AIM AND OBJECTIVES </vt:lpstr>
      <vt:lpstr>PowerPoint Presentation</vt:lpstr>
      <vt:lpstr> PROJECT RELEVANCE  </vt:lpstr>
      <vt:lpstr> INNOVATION (PROPOSED SOLUTION)   </vt:lpstr>
      <vt:lpstr> APPROACH   </vt:lpstr>
      <vt:lpstr> APPROACH Cont’D    </vt:lpstr>
      <vt:lpstr>DESIGN REQUIREMENTS AND SYSTEM SPECIFICATION </vt:lpstr>
      <vt:lpstr> CONCEPTUALIZATION    </vt:lpstr>
      <vt:lpstr> CONCEPTUALIZATION Cont’D   </vt:lpstr>
      <vt:lpstr> CONCEPTUALIZATION Cont’D   </vt:lpstr>
      <vt:lpstr> CONCEPTUALIZATION Cont’D    </vt:lpstr>
      <vt:lpstr> CONCEPTUALIZATION Cont’D    </vt:lpstr>
      <vt:lpstr> CONCEPTUALIZATION Cont’D   </vt:lpstr>
      <vt:lpstr> CONCEPTUALIZATION Cont’D   </vt:lpstr>
      <vt:lpstr> CONCEPTUALIZATION Cont’D    </vt:lpstr>
      <vt:lpstr> CONCEPTUALIZATION Cont’D    </vt:lpstr>
      <vt:lpstr> RESULTS – TEST FOR NORMALITY     </vt:lpstr>
      <vt:lpstr> RESULTS – TEST FOR NORMALITY    </vt:lpstr>
      <vt:lpstr> RESULTS – TEST FOR NORMALITY    </vt:lpstr>
      <vt:lpstr> RESULTS – STATISTICAL ANALYSIS    </vt:lpstr>
      <vt:lpstr>Bland-Altman plot for Fitbit heart rate against patient monitor</vt:lpstr>
      <vt:lpstr> RESULTS Cont’D  </vt:lpstr>
      <vt:lpstr> RESULTS Cont’D  </vt:lpstr>
      <vt:lpstr> DATA VISUALIZATION   </vt:lpstr>
      <vt:lpstr> DATA VISUALIZATION   </vt:lpstr>
      <vt:lpstr> RESULTS – WEB APPLICATION   </vt:lpstr>
      <vt:lpstr> RESULTS – WEB APPLICATION, Cont’D   </vt:lpstr>
      <vt:lpstr> RESULTS – WEB APPLICATION, Cont’D   </vt:lpstr>
      <vt:lpstr> RESULTS – WEB APPLICATION, Cont’D  </vt:lpstr>
      <vt:lpstr>DISCUSSION </vt:lpstr>
      <vt:lpstr> CONCLUSION    </vt:lpstr>
      <vt:lpstr>PROJECT TIMELINE </vt:lpstr>
      <vt:lpstr> TIMELINE Cont’D   </vt:lpstr>
      <vt:lpstr> BUDGET  </vt:lpstr>
      <vt:lpstr> REFERENCES   </vt:lpstr>
      <vt:lpstr> REFERENCES  </vt:lpstr>
      <vt:lpstr> 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WEARABLES</dc:title>
  <dc:creator>Seeker</dc:creator>
  <cp:lastModifiedBy>Augustus Godfrey Mills</cp:lastModifiedBy>
  <cp:revision>154</cp:revision>
  <dcterms:created xsi:type="dcterms:W3CDTF">2022-03-18T12:28:00Z</dcterms:created>
  <dcterms:modified xsi:type="dcterms:W3CDTF">2023-11-16T11:57:17Z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C9CB5DD920C248D6B47D73517CEBC3CA</vt:lpwstr>
  </property>
  <property fmtid="{D5CDD505-2E9C-101B-9397-08002B2CF9AE}" pid="3" name="KSOProductBuildVer">
    <vt:lpwstr>1033-11.2.0.11341</vt:lpwstr>
  </property>
</Properties>
</file>